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Raleway"/>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BB7BE2A-6021-4891-8B41-73AFF929BD37}">
  <a:tblStyle styleId="{4BB7BE2A-6021-4891-8B41-73AFF929BD3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aleway-regular.fntdata"/><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italic.fntdata"/><Relationship Id="rId47" Type="http://schemas.openxmlformats.org/officeDocument/2006/relationships/font" Target="fonts/Raleway-bold.fntdata"/><Relationship Id="rId49" Type="http://schemas.openxmlformats.org/officeDocument/2006/relationships/font" Target="fonts/Raleway-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adde253ed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adde253ed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adde253edb_6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adde253edb_6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adde253edb_6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adde253edb_6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adde253edb_6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adde253edb_6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adde253edb_6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adde253edb_6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adde253edb_6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adde253edb_6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adde253edb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adde253edb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adde253edb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adde253edb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997ff28a07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997ff28a07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adde253edb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adde253edb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997ff28a0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997ff28a0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997ff28a0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997ff28a0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adde253edb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adde253edb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adde253edb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adde253edb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adde253edb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adde253edb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adde253edb_5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adde253edb_5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997ff28a0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997ff28a0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adde253edb_5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adde253edb_5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997ff28a0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997ff28a0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adde253edb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adde253edb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adde253edb_6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adde253edb_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997ff28a0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997ff28a0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adde253edb_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adde253edb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adde253ed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adde253ed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adde253ed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adde253ed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adde253ed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adde253ed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adde253ed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adde253ed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adde253ed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adde253ed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adde253ed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adde253ed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adde253edb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adde253ed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adde253edb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adde253ed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adde253ed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adde253ed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997ff28a0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997ff28a0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adde253ed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adde253ed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997ff28a07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997ff28a07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adde253ed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adde253ed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adde253ed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adde253ed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adde253edb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adde253ed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2.jpg"/><Relationship Id="rId5"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2.jp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2.jp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2.jp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jpg"/><Relationship Id="rId4" Type="http://schemas.openxmlformats.org/officeDocument/2006/relationships/image" Target="../media/image2.jp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2.jpg"/><Relationship Id="rId5"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jpg"/><Relationship Id="rId4" Type="http://schemas.openxmlformats.org/officeDocument/2006/relationships/image" Target="../media/image2.jpg"/><Relationship Id="rId5"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2.jpg"/><Relationship Id="rId5" Type="http://schemas.openxmlformats.org/officeDocument/2006/relationships/image" Target="../media/image2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jpg"/><Relationship Id="rId4" Type="http://schemas.openxmlformats.org/officeDocument/2006/relationships/image" Target="../media/image30.jpg"/><Relationship Id="rId5" Type="http://schemas.openxmlformats.org/officeDocument/2006/relationships/image" Target="../media/image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jpg"/><Relationship Id="rId4" Type="http://schemas.openxmlformats.org/officeDocument/2006/relationships/image" Target="../media/image2.jpg"/><Relationship Id="rId5"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jpg"/><Relationship Id="rId4" Type="http://schemas.openxmlformats.org/officeDocument/2006/relationships/image" Target="../media/image21.jpg"/><Relationship Id="rId5" Type="http://schemas.openxmlformats.org/officeDocument/2006/relationships/image" Target="../media/image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jpg"/><Relationship Id="rId4" Type="http://schemas.openxmlformats.org/officeDocument/2006/relationships/image" Target="../media/image2.jpg"/><Relationship Id="rId5"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jpg"/><Relationship Id="rId4" Type="http://schemas.openxmlformats.org/officeDocument/2006/relationships/image" Target="../media/image2.jpg"/><Relationship Id="rId5"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jpg"/><Relationship Id="rId4" Type="http://schemas.openxmlformats.org/officeDocument/2006/relationships/image" Target="../media/image2.jpg"/><Relationship Id="rId5"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jpg"/><Relationship Id="rId4" Type="http://schemas.openxmlformats.org/officeDocument/2006/relationships/image" Target="../media/image2.jpg"/><Relationship Id="rId5"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jpg"/><Relationship Id="rId4" Type="http://schemas.openxmlformats.org/officeDocument/2006/relationships/image" Target="../media/image23.jpg"/><Relationship Id="rId5" Type="http://schemas.openxmlformats.org/officeDocument/2006/relationships/image" Target="../media/image27.jpg"/><Relationship Id="rId6" Type="http://schemas.openxmlformats.org/officeDocument/2006/relationships/image" Target="../media/image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jpg"/><Relationship Id="rId4" Type="http://schemas.openxmlformats.org/officeDocument/2006/relationships/image" Target="../media/image2.jpg"/><Relationship Id="rId5" Type="http://schemas.openxmlformats.org/officeDocument/2006/relationships/image" Target="../media/image29.png"/><Relationship Id="rId6"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jpg"/><Relationship Id="rId4" Type="http://schemas.openxmlformats.org/officeDocument/2006/relationships/image" Target="../media/image32.jpg"/><Relationship Id="rId5" Type="http://schemas.openxmlformats.org/officeDocument/2006/relationships/image" Target="../media/image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jpg"/><Relationship Id="rId4" Type="http://schemas.openxmlformats.org/officeDocument/2006/relationships/image" Target="../media/image2.jpg"/><Relationship Id="rId5"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jpg"/><Relationship Id="rId4" Type="http://schemas.openxmlformats.org/officeDocument/2006/relationships/image" Target="../media/image2.jpg"/><Relationship Id="rId5"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jpg"/><Relationship Id="rId4" Type="http://schemas.openxmlformats.org/officeDocument/2006/relationships/image" Target="../media/image2.jpg"/><Relationship Id="rId5"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1.jpg"/><Relationship Id="rId4" Type="http://schemas.openxmlformats.org/officeDocument/2006/relationships/image" Target="../media/image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1.jpg"/><Relationship Id="rId4" Type="http://schemas.openxmlformats.org/officeDocument/2006/relationships/image" Target="../media/image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1.jpg"/><Relationship Id="rId4" Type="http://schemas.openxmlformats.org/officeDocument/2006/relationships/image" Target="../media/image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1.jpg"/><Relationship Id="rId4" Type="http://schemas.openxmlformats.org/officeDocument/2006/relationships/image" Target="../media/image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1.jpg"/><Relationship Id="rId4" Type="http://schemas.openxmlformats.org/officeDocument/2006/relationships/image" Target="../media/image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1.jpg"/><Relationship Id="rId4" Type="http://schemas.openxmlformats.org/officeDocument/2006/relationships/image" Target="../media/image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1.jpg"/><Relationship Id="rId4" Type="http://schemas.openxmlformats.org/officeDocument/2006/relationships/image" Target="../media/image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1.jpg"/><Relationship Id="rId4" Type="http://schemas.openxmlformats.org/officeDocument/2006/relationships/image" Target="../media/image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1.jp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cairometro.gov.eg" TargetMode="External"/><Relationship Id="rId4" Type="http://schemas.openxmlformats.org/officeDocument/2006/relationships/hyperlink" Target="https://mpmr.gov.eg" TargetMode="External"/><Relationship Id="rId5" Type="http://schemas.openxmlformats.org/officeDocument/2006/relationships/hyperlink" Target="https://www.statista.com/outlook/mmo/mobility/ride-hailing/egypt" TargetMode="External"/><Relationship Id="rId6" Type="http://schemas.openxmlformats.org/officeDocument/2006/relationships/hyperlink" Target="https://www.povertyactionlab.org/evaluation/ride-hailing-services-increase-urban-mobility-egypt" TargetMode="External"/><Relationship Id="rId7" Type="http://schemas.openxmlformats.org/officeDocument/2006/relationships/image" Target="../media/image11.jpg"/><Relationship Id="rId8"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2.jpg"/><Relationship Id="rId5"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2.jpg"/><Relationship Id="rId5"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2.jpg"/><Relationship Id="rId5"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2.jpg"/><Relationship Id="rId5"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Mobility in Cairo</a:t>
            </a:r>
            <a:endParaRPr/>
          </a:p>
        </p:txBody>
      </p:sp>
      <p:sp>
        <p:nvSpPr>
          <p:cNvPr id="59" name="Google Shape;59;p13"/>
          <p:cNvSpPr txBox="1"/>
          <p:nvPr>
            <p:ph idx="1" type="subTitle"/>
          </p:nvPr>
        </p:nvSpPr>
        <p:spPr>
          <a:xfrm>
            <a:off x="319600" y="1738075"/>
            <a:ext cx="8183700" cy="861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November 2025</a:t>
            </a:r>
            <a:endParaRPr/>
          </a:p>
        </p:txBody>
      </p:sp>
      <p:sp>
        <p:nvSpPr>
          <p:cNvPr id="60" name="Google Shape;60;p13"/>
          <p:cNvSpPr txBox="1"/>
          <p:nvPr>
            <p:ph idx="1" type="subTitle"/>
          </p:nvPr>
        </p:nvSpPr>
        <p:spPr>
          <a:xfrm>
            <a:off x="161600" y="2821600"/>
            <a:ext cx="8183700" cy="19377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solidFill>
                  <a:schemeClr val="lt1"/>
                </a:solidFill>
              </a:rPr>
              <a:t>Abeer AbdelNaeem</a:t>
            </a:r>
            <a:endParaRPr>
              <a:solidFill>
                <a:schemeClr val="lt1"/>
              </a:solidFill>
            </a:endParaRPr>
          </a:p>
          <a:p>
            <a:pPr indent="0" lvl="0" marL="0" rtl="0" algn="l">
              <a:spcBef>
                <a:spcPts val="0"/>
              </a:spcBef>
              <a:spcAft>
                <a:spcPts val="0"/>
              </a:spcAft>
              <a:buNone/>
            </a:pPr>
            <a:r>
              <a:rPr lang="en">
                <a:solidFill>
                  <a:schemeClr val="lt1"/>
                </a:solidFill>
              </a:rPr>
              <a:t>MennaTullah Reda</a:t>
            </a:r>
            <a:endParaRPr>
              <a:solidFill>
                <a:schemeClr val="lt1"/>
              </a:solidFill>
            </a:endParaRPr>
          </a:p>
          <a:p>
            <a:pPr indent="0" lvl="0" marL="0" rtl="0" algn="l">
              <a:spcBef>
                <a:spcPts val="0"/>
              </a:spcBef>
              <a:spcAft>
                <a:spcPts val="0"/>
              </a:spcAft>
              <a:buNone/>
            </a:pPr>
            <a:r>
              <a:rPr lang="en">
                <a:solidFill>
                  <a:schemeClr val="lt1"/>
                </a:solidFill>
              </a:rPr>
              <a:t>Mohammad Hosny</a:t>
            </a:r>
            <a:endParaRPr>
              <a:solidFill>
                <a:schemeClr val="lt1"/>
              </a:solidFill>
            </a:endParaRPr>
          </a:p>
          <a:p>
            <a:pPr indent="0" lvl="0" marL="0" rtl="0" algn="l">
              <a:spcBef>
                <a:spcPts val="0"/>
              </a:spcBef>
              <a:spcAft>
                <a:spcPts val="0"/>
              </a:spcAft>
              <a:buNone/>
            </a:pPr>
            <a:r>
              <a:rPr lang="en">
                <a:solidFill>
                  <a:schemeClr val="lt1"/>
                </a:solidFill>
              </a:rPr>
              <a:t>Mostafa Nasr</a:t>
            </a:r>
            <a:endParaRPr>
              <a:solidFill>
                <a:schemeClr val="lt1"/>
              </a:solidFill>
            </a:endParaRPr>
          </a:p>
          <a:p>
            <a:pPr indent="0" lvl="0" marL="0" rtl="0" algn="l">
              <a:spcBef>
                <a:spcPts val="0"/>
              </a:spcBef>
              <a:spcAft>
                <a:spcPts val="0"/>
              </a:spcAft>
              <a:buNone/>
            </a:pPr>
            <a:r>
              <a:rPr lang="en">
                <a:solidFill>
                  <a:schemeClr val="lt1"/>
                </a:solidFill>
              </a:rPr>
              <a:t>Saeed Magdy</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i="1" lang="en">
                <a:solidFill>
                  <a:schemeClr val="lt1"/>
                </a:solidFill>
              </a:rPr>
              <a:t>Supervised by:</a:t>
            </a:r>
            <a:r>
              <a:rPr lang="en">
                <a:solidFill>
                  <a:schemeClr val="lt1"/>
                </a:solidFill>
              </a:rPr>
              <a:t> Dr. Amal Mahmoud</a:t>
            </a:r>
            <a:endParaRPr>
              <a:solidFill>
                <a:schemeClr val="lt1"/>
              </a:solidFill>
            </a:endParaRPr>
          </a:p>
        </p:txBody>
      </p:sp>
      <p:pic>
        <p:nvPicPr>
          <p:cNvPr id="61" name="Google Shape;61;p13" title="Logo_Excel.jpg"/>
          <p:cNvPicPr preferRelativeResize="0"/>
          <p:nvPr/>
        </p:nvPicPr>
        <p:blipFill>
          <a:blip r:embed="rId3">
            <a:alphaModFix/>
          </a:blip>
          <a:stretch>
            <a:fillRect/>
          </a:stretch>
        </p:blipFill>
        <p:spPr>
          <a:xfrm>
            <a:off x="434175" y="356800"/>
            <a:ext cx="1288950" cy="1288950"/>
          </a:xfrm>
          <a:prstGeom prst="rect">
            <a:avLst/>
          </a:prstGeom>
          <a:noFill/>
          <a:ln>
            <a:noFill/>
          </a:ln>
        </p:spPr>
      </p:pic>
      <p:pic>
        <p:nvPicPr>
          <p:cNvPr id="62" name="Google Shape;62;p13" title="WhatsApp Image 2025-12-05 at 14.30.59_a123f8c0.jpg"/>
          <p:cNvPicPr preferRelativeResize="0"/>
          <p:nvPr/>
        </p:nvPicPr>
        <p:blipFill>
          <a:blip r:embed="rId4">
            <a:alphaModFix/>
          </a:blip>
          <a:stretch>
            <a:fillRect/>
          </a:stretch>
        </p:blipFill>
        <p:spPr>
          <a:xfrm>
            <a:off x="6859825" y="264475"/>
            <a:ext cx="2071425" cy="1160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Project Methodology</a:t>
            </a:r>
            <a:endParaRPr>
              <a:solidFill>
                <a:schemeClr val="accent2"/>
              </a:solidFill>
            </a:endParaRPr>
          </a:p>
        </p:txBody>
      </p:sp>
      <p:sp>
        <p:nvSpPr>
          <p:cNvPr id="137" name="Google Shape;137;p22"/>
          <p:cNvSpPr txBox="1"/>
          <p:nvPr>
            <p:ph idx="1" type="body"/>
          </p:nvPr>
        </p:nvSpPr>
        <p:spPr>
          <a:xfrm>
            <a:off x="311700" y="1008375"/>
            <a:ext cx="8520600" cy="7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3"/>
                </a:solidFill>
              </a:rPr>
              <a:t>Dataset Preprocessing | SQL</a:t>
            </a:r>
            <a:endParaRPr sz="2200"/>
          </a:p>
          <a:p>
            <a:pPr indent="0" lvl="0" marL="0" rtl="0" algn="l">
              <a:spcBef>
                <a:spcPts val="1200"/>
              </a:spcBef>
              <a:spcAft>
                <a:spcPts val="1200"/>
              </a:spcAft>
              <a:buNone/>
            </a:pPr>
            <a:r>
              <a:t/>
            </a:r>
            <a:endParaRPr sz="2200"/>
          </a:p>
        </p:txBody>
      </p:sp>
      <p:pic>
        <p:nvPicPr>
          <p:cNvPr id="138" name="Google Shape;138;p22" title="Logo_Excel.jpg"/>
          <p:cNvPicPr preferRelativeResize="0"/>
          <p:nvPr/>
        </p:nvPicPr>
        <p:blipFill>
          <a:blip r:embed="rId3">
            <a:alphaModFix/>
          </a:blip>
          <a:stretch>
            <a:fillRect/>
          </a:stretch>
        </p:blipFill>
        <p:spPr>
          <a:xfrm>
            <a:off x="7850125" y="3854175"/>
            <a:ext cx="1200274" cy="1200274"/>
          </a:xfrm>
          <a:prstGeom prst="rect">
            <a:avLst/>
          </a:prstGeom>
          <a:noFill/>
          <a:ln>
            <a:noFill/>
          </a:ln>
        </p:spPr>
      </p:pic>
      <p:pic>
        <p:nvPicPr>
          <p:cNvPr id="139" name="Google Shape;139;p22" title="WhatsApp Image 2025-12-05 at 14.30.59_a123f8c0.jpg"/>
          <p:cNvPicPr preferRelativeResize="0"/>
          <p:nvPr/>
        </p:nvPicPr>
        <p:blipFill>
          <a:blip r:embed="rId4">
            <a:alphaModFix/>
          </a:blip>
          <a:stretch>
            <a:fillRect/>
          </a:stretch>
        </p:blipFill>
        <p:spPr>
          <a:xfrm>
            <a:off x="7074150" y="132675"/>
            <a:ext cx="1976250" cy="1106700"/>
          </a:xfrm>
          <a:prstGeom prst="rect">
            <a:avLst/>
          </a:prstGeom>
          <a:noFill/>
          <a:ln>
            <a:noFill/>
          </a:ln>
        </p:spPr>
      </p:pic>
      <p:pic>
        <p:nvPicPr>
          <p:cNvPr id="140" name="Google Shape;140;p22" title="SQL preprocessing.jpg"/>
          <p:cNvPicPr preferRelativeResize="0"/>
          <p:nvPr/>
        </p:nvPicPr>
        <p:blipFill>
          <a:blip r:embed="rId5">
            <a:alphaModFix/>
          </a:blip>
          <a:stretch>
            <a:fillRect/>
          </a:stretch>
        </p:blipFill>
        <p:spPr>
          <a:xfrm>
            <a:off x="617975" y="1630325"/>
            <a:ext cx="6890737" cy="3105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Project Methodology</a:t>
            </a:r>
            <a:endParaRPr>
              <a:solidFill>
                <a:schemeClr val="accent2"/>
              </a:solidFill>
            </a:endParaRPr>
          </a:p>
        </p:txBody>
      </p:sp>
      <p:sp>
        <p:nvSpPr>
          <p:cNvPr id="146" name="Google Shape;146;p23"/>
          <p:cNvSpPr txBox="1"/>
          <p:nvPr>
            <p:ph idx="1" type="body"/>
          </p:nvPr>
        </p:nvSpPr>
        <p:spPr>
          <a:xfrm>
            <a:off x="311700" y="1008375"/>
            <a:ext cx="8520600" cy="7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3"/>
                </a:solidFill>
              </a:rPr>
              <a:t>Dataset Preprocessing | SQL</a:t>
            </a:r>
            <a:endParaRPr sz="2200"/>
          </a:p>
          <a:p>
            <a:pPr indent="0" lvl="0" marL="0" rtl="0" algn="l">
              <a:spcBef>
                <a:spcPts val="1200"/>
              </a:spcBef>
              <a:spcAft>
                <a:spcPts val="1200"/>
              </a:spcAft>
              <a:buNone/>
            </a:pPr>
            <a:r>
              <a:t/>
            </a:r>
            <a:endParaRPr sz="2200"/>
          </a:p>
        </p:txBody>
      </p:sp>
      <p:pic>
        <p:nvPicPr>
          <p:cNvPr id="147" name="Google Shape;147;p23" title="Logo_Excel.jpg"/>
          <p:cNvPicPr preferRelativeResize="0"/>
          <p:nvPr/>
        </p:nvPicPr>
        <p:blipFill>
          <a:blip r:embed="rId3">
            <a:alphaModFix/>
          </a:blip>
          <a:stretch>
            <a:fillRect/>
          </a:stretch>
        </p:blipFill>
        <p:spPr>
          <a:xfrm>
            <a:off x="7850125" y="3854175"/>
            <a:ext cx="1200274" cy="1200274"/>
          </a:xfrm>
          <a:prstGeom prst="rect">
            <a:avLst/>
          </a:prstGeom>
          <a:noFill/>
          <a:ln>
            <a:noFill/>
          </a:ln>
        </p:spPr>
      </p:pic>
      <p:pic>
        <p:nvPicPr>
          <p:cNvPr id="148" name="Google Shape;148;p23" title="WhatsApp Image 2025-12-05 at 14.30.59_a123f8c0.jpg"/>
          <p:cNvPicPr preferRelativeResize="0"/>
          <p:nvPr/>
        </p:nvPicPr>
        <p:blipFill>
          <a:blip r:embed="rId4">
            <a:alphaModFix/>
          </a:blip>
          <a:stretch>
            <a:fillRect/>
          </a:stretch>
        </p:blipFill>
        <p:spPr>
          <a:xfrm>
            <a:off x="7074150" y="132675"/>
            <a:ext cx="1976250" cy="1106700"/>
          </a:xfrm>
          <a:prstGeom prst="rect">
            <a:avLst/>
          </a:prstGeom>
          <a:noFill/>
          <a:ln>
            <a:noFill/>
          </a:ln>
        </p:spPr>
      </p:pic>
      <p:pic>
        <p:nvPicPr>
          <p:cNvPr id="149" name="Google Shape;149;p23"/>
          <p:cNvPicPr preferRelativeResize="0"/>
          <p:nvPr/>
        </p:nvPicPr>
        <p:blipFill>
          <a:blip r:embed="rId5">
            <a:alphaModFix/>
          </a:blip>
          <a:stretch>
            <a:fillRect/>
          </a:stretch>
        </p:blipFill>
        <p:spPr>
          <a:xfrm>
            <a:off x="152400" y="1617025"/>
            <a:ext cx="8164925" cy="2941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Project Methodology</a:t>
            </a:r>
            <a:endParaRPr>
              <a:solidFill>
                <a:schemeClr val="accent2"/>
              </a:solidFill>
            </a:endParaRPr>
          </a:p>
        </p:txBody>
      </p:sp>
      <p:sp>
        <p:nvSpPr>
          <p:cNvPr id="155" name="Google Shape;155;p24"/>
          <p:cNvSpPr txBox="1"/>
          <p:nvPr>
            <p:ph idx="1" type="body"/>
          </p:nvPr>
        </p:nvSpPr>
        <p:spPr>
          <a:xfrm>
            <a:off x="311700" y="1008375"/>
            <a:ext cx="8520600" cy="7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3"/>
                </a:solidFill>
              </a:rPr>
              <a:t>Dataset Preprocessing | SQL</a:t>
            </a:r>
            <a:endParaRPr sz="2200"/>
          </a:p>
          <a:p>
            <a:pPr indent="0" lvl="0" marL="0" rtl="0" algn="l">
              <a:spcBef>
                <a:spcPts val="1200"/>
              </a:spcBef>
              <a:spcAft>
                <a:spcPts val="1200"/>
              </a:spcAft>
              <a:buNone/>
            </a:pPr>
            <a:r>
              <a:t/>
            </a:r>
            <a:endParaRPr sz="2200"/>
          </a:p>
        </p:txBody>
      </p:sp>
      <p:pic>
        <p:nvPicPr>
          <p:cNvPr id="156" name="Google Shape;156;p24" title="Logo_Excel.jpg"/>
          <p:cNvPicPr preferRelativeResize="0"/>
          <p:nvPr/>
        </p:nvPicPr>
        <p:blipFill>
          <a:blip r:embed="rId3">
            <a:alphaModFix/>
          </a:blip>
          <a:stretch>
            <a:fillRect/>
          </a:stretch>
        </p:blipFill>
        <p:spPr>
          <a:xfrm>
            <a:off x="7850125" y="3854175"/>
            <a:ext cx="1200274" cy="1200274"/>
          </a:xfrm>
          <a:prstGeom prst="rect">
            <a:avLst/>
          </a:prstGeom>
          <a:noFill/>
          <a:ln>
            <a:noFill/>
          </a:ln>
        </p:spPr>
      </p:pic>
      <p:pic>
        <p:nvPicPr>
          <p:cNvPr id="157" name="Google Shape;157;p24" title="WhatsApp Image 2025-12-05 at 14.30.59_a123f8c0.jpg"/>
          <p:cNvPicPr preferRelativeResize="0"/>
          <p:nvPr/>
        </p:nvPicPr>
        <p:blipFill>
          <a:blip r:embed="rId4">
            <a:alphaModFix/>
          </a:blip>
          <a:stretch>
            <a:fillRect/>
          </a:stretch>
        </p:blipFill>
        <p:spPr>
          <a:xfrm>
            <a:off x="7074150" y="132675"/>
            <a:ext cx="1976250" cy="1106700"/>
          </a:xfrm>
          <a:prstGeom prst="rect">
            <a:avLst/>
          </a:prstGeom>
          <a:noFill/>
          <a:ln>
            <a:noFill/>
          </a:ln>
        </p:spPr>
      </p:pic>
      <p:pic>
        <p:nvPicPr>
          <p:cNvPr id="158" name="Google Shape;158;p24"/>
          <p:cNvPicPr preferRelativeResize="0"/>
          <p:nvPr/>
        </p:nvPicPr>
        <p:blipFill>
          <a:blip r:embed="rId5">
            <a:alphaModFix/>
          </a:blip>
          <a:stretch>
            <a:fillRect/>
          </a:stretch>
        </p:blipFill>
        <p:spPr>
          <a:xfrm>
            <a:off x="152400" y="1599825"/>
            <a:ext cx="7803674" cy="3391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Project Methodology</a:t>
            </a:r>
            <a:endParaRPr>
              <a:solidFill>
                <a:schemeClr val="accent2"/>
              </a:solidFill>
            </a:endParaRPr>
          </a:p>
        </p:txBody>
      </p:sp>
      <p:sp>
        <p:nvSpPr>
          <p:cNvPr id="164" name="Google Shape;164;p25"/>
          <p:cNvSpPr txBox="1"/>
          <p:nvPr>
            <p:ph idx="1" type="body"/>
          </p:nvPr>
        </p:nvSpPr>
        <p:spPr>
          <a:xfrm>
            <a:off x="311700" y="1008375"/>
            <a:ext cx="8520600" cy="7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3"/>
                </a:solidFill>
              </a:rPr>
              <a:t>Dataset Preprocessing | SQL</a:t>
            </a:r>
            <a:endParaRPr sz="2200"/>
          </a:p>
          <a:p>
            <a:pPr indent="0" lvl="0" marL="0" rtl="0" algn="l">
              <a:spcBef>
                <a:spcPts val="1200"/>
              </a:spcBef>
              <a:spcAft>
                <a:spcPts val="1200"/>
              </a:spcAft>
              <a:buNone/>
            </a:pPr>
            <a:r>
              <a:t/>
            </a:r>
            <a:endParaRPr sz="2200"/>
          </a:p>
        </p:txBody>
      </p:sp>
      <p:pic>
        <p:nvPicPr>
          <p:cNvPr id="165" name="Google Shape;165;p25" title="Logo_Excel.jpg"/>
          <p:cNvPicPr preferRelativeResize="0"/>
          <p:nvPr/>
        </p:nvPicPr>
        <p:blipFill>
          <a:blip r:embed="rId3">
            <a:alphaModFix/>
          </a:blip>
          <a:stretch>
            <a:fillRect/>
          </a:stretch>
        </p:blipFill>
        <p:spPr>
          <a:xfrm>
            <a:off x="7850125" y="3854175"/>
            <a:ext cx="1200274" cy="1200274"/>
          </a:xfrm>
          <a:prstGeom prst="rect">
            <a:avLst/>
          </a:prstGeom>
          <a:noFill/>
          <a:ln>
            <a:noFill/>
          </a:ln>
        </p:spPr>
      </p:pic>
      <p:pic>
        <p:nvPicPr>
          <p:cNvPr id="166" name="Google Shape;166;p25" title="WhatsApp Image 2025-12-05 at 14.30.59_a123f8c0.jpg"/>
          <p:cNvPicPr preferRelativeResize="0"/>
          <p:nvPr/>
        </p:nvPicPr>
        <p:blipFill>
          <a:blip r:embed="rId4">
            <a:alphaModFix/>
          </a:blip>
          <a:stretch>
            <a:fillRect/>
          </a:stretch>
        </p:blipFill>
        <p:spPr>
          <a:xfrm>
            <a:off x="7074150" y="132675"/>
            <a:ext cx="1976250" cy="1106700"/>
          </a:xfrm>
          <a:prstGeom prst="rect">
            <a:avLst/>
          </a:prstGeom>
          <a:noFill/>
          <a:ln>
            <a:noFill/>
          </a:ln>
        </p:spPr>
      </p:pic>
      <p:pic>
        <p:nvPicPr>
          <p:cNvPr id="167" name="Google Shape;167;p25"/>
          <p:cNvPicPr preferRelativeResize="0"/>
          <p:nvPr/>
        </p:nvPicPr>
        <p:blipFill>
          <a:blip r:embed="rId5">
            <a:alphaModFix/>
          </a:blip>
          <a:stretch>
            <a:fillRect/>
          </a:stretch>
        </p:blipFill>
        <p:spPr>
          <a:xfrm>
            <a:off x="152400" y="1599825"/>
            <a:ext cx="7803674" cy="3391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Project Methodology</a:t>
            </a:r>
            <a:endParaRPr>
              <a:solidFill>
                <a:schemeClr val="accent2"/>
              </a:solidFill>
            </a:endParaRPr>
          </a:p>
        </p:txBody>
      </p:sp>
      <p:sp>
        <p:nvSpPr>
          <p:cNvPr id="173" name="Google Shape;173;p26"/>
          <p:cNvSpPr txBox="1"/>
          <p:nvPr>
            <p:ph idx="1" type="body"/>
          </p:nvPr>
        </p:nvSpPr>
        <p:spPr>
          <a:xfrm>
            <a:off x="311700" y="1008375"/>
            <a:ext cx="8520600" cy="7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3"/>
                </a:solidFill>
              </a:rPr>
              <a:t>Data Modelling  | SQL</a:t>
            </a:r>
            <a:endParaRPr sz="2200"/>
          </a:p>
          <a:p>
            <a:pPr indent="0" lvl="0" marL="0" rtl="0" algn="l">
              <a:spcBef>
                <a:spcPts val="1200"/>
              </a:spcBef>
              <a:spcAft>
                <a:spcPts val="1200"/>
              </a:spcAft>
              <a:buNone/>
            </a:pPr>
            <a:r>
              <a:t/>
            </a:r>
            <a:endParaRPr sz="2200"/>
          </a:p>
        </p:txBody>
      </p:sp>
      <p:pic>
        <p:nvPicPr>
          <p:cNvPr id="174" name="Google Shape;174;p26" title="Logo_Excel.jpg"/>
          <p:cNvPicPr preferRelativeResize="0"/>
          <p:nvPr/>
        </p:nvPicPr>
        <p:blipFill>
          <a:blip r:embed="rId3">
            <a:alphaModFix/>
          </a:blip>
          <a:stretch>
            <a:fillRect/>
          </a:stretch>
        </p:blipFill>
        <p:spPr>
          <a:xfrm>
            <a:off x="7850125" y="3854175"/>
            <a:ext cx="1200274" cy="1200274"/>
          </a:xfrm>
          <a:prstGeom prst="rect">
            <a:avLst/>
          </a:prstGeom>
          <a:noFill/>
          <a:ln>
            <a:noFill/>
          </a:ln>
        </p:spPr>
      </p:pic>
      <p:pic>
        <p:nvPicPr>
          <p:cNvPr id="175" name="Google Shape;175;p26" title="WhatsApp Image 2025-12-05 at 14.30.59_a123f8c0.jpg"/>
          <p:cNvPicPr preferRelativeResize="0"/>
          <p:nvPr/>
        </p:nvPicPr>
        <p:blipFill>
          <a:blip r:embed="rId4">
            <a:alphaModFix/>
          </a:blip>
          <a:stretch>
            <a:fillRect/>
          </a:stretch>
        </p:blipFill>
        <p:spPr>
          <a:xfrm>
            <a:off x="7074150" y="132675"/>
            <a:ext cx="1976250" cy="1106700"/>
          </a:xfrm>
          <a:prstGeom prst="rect">
            <a:avLst/>
          </a:prstGeom>
          <a:noFill/>
          <a:ln>
            <a:noFill/>
          </a:ln>
        </p:spPr>
      </p:pic>
      <p:pic>
        <p:nvPicPr>
          <p:cNvPr id="176" name="Google Shape;176;p26"/>
          <p:cNvPicPr preferRelativeResize="0"/>
          <p:nvPr/>
        </p:nvPicPr>
        <p:blipFill>
          <a:blip r:embed="rId5">
            <a:alphaModFix/>
          </a:blip>
          <a:stretch>
            <a:fillRect/>
          </a:stretch>
        </p:blipFill>
        <p:spPr>
          <a:xfrm>
            <a:off x="387050" y="1479400"/>
            <a:ext cx="7035750" cy="35750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Project Methodology - Cont’d</a:t>
            </a:r>
            <a:endParaRPr>
              <a:solidFill>
                <a:schemeClr val="accent2"/>
              </a:solidFill>
            </a:endParaRPr>
          </a:p>
        </p:txBody>
      </p:sp>
      <p:sp>
        <p:nvSpPr>
          <p:cNvPr id="182" name="Google Shape;182;p27"/>
          <p:cNvSpPr txBox="1"/>
          <p:nvPr>
            <p:ph idx="1" type="body"/>
          </p:nvPr>
        </p:nvSpPr>
        <p:spPr>
          <a:xfrm>
            <a:off x="311700" y="1008375"/>
            <a:ext cx="8520600" cy="7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3"/>
                </a:solidFill>
              </a:rPr>
              <a:t>Data modelling | Power BI</a:t>
            </a:r>
            <a:endParaRPr sz="2200"/>
          </a:p>
          <a:p>
            <a:pPr indent="0" lvl="0" marL="0" rtl="0" algn="l">
              <a:spcBef>
                <a:spcPts val="1200"/>
              </a:spcBef>
              <a:spcAft>
                <a:spcPts val="1200"/>
              </a:spcAft>
              <a:buNone/>
            </a:pPr>
            <a:r>
              <a:t/>
            </a:r>
            <a:endParaRPr sz="2200"/>
          </a:p>
        </p:txBody>
      </p:sp>
      <p:pic>
        <p:nvPicPr>
          <p:cNvPr id="183" name="Google Shape;183;p27" title="Logo_Excel.jpg"/>
          <p:cNvPicPr preferRelativeResize="0"/>
          <p:nvPr/>
        </p:nvPicPr>
        <p:blipFill>
          <a:blip r:embed="rId3">
            <a:alphaModFix/>
          </a:blip>
          <a:stretch>
            <a:fillRect/>
          </a:stretch>
        </p:blipFill>
        <p:spPr>
          <a:xfrm>
            <a:off x="7850125" y="3854175"/>
            <a:ext cx="1200274" cy="1200274"/>
          </a:xfrm>
          <a:prstGeom prst="rect">
            <a:avLst/>
          </a:prstGeom>
          <a:noFill/>
          <a:ln>
            <a:noFill/>
          </a:ln>
        </p:spPr>
      </p:pic>
      <p:pic>
        <p:nvPicPr>
          <p:cNvPr id="184" name="Google Shape;184;p27" title="WhatsApp Image 2025-12-05 at 14.30.59_a123f8c0.jpg"/>
          <p:cNvPicPr preferRelativeResize="0"/>
          <p:nvPr/>
        </p:nvPicPr>
        <p:blipFill>
          <a:blip r:embed="rId4">
            <a:alphaModFix/>
          </a:blip>
          <a:stretch>
            <a:fillRect/>
          </a:stretch>
        </p:blipFill>
        <p:spPr>
          <a:xfrm>
            <a:off x="7074150" y="132675"/>
            <a:ext cx="1976250" cy="1106700"/>
          </a:xfrm>
          <a:prstGeom prst="rect">
            <a:avLst/>
          </a:prstGeom>
          <a:noFill/>
          <a:ln>
            <a:noFill/>
          </a:ln>
        </p:spPr>
      </p:pic>
      <p:pic>
        <p:nvPicPr>
          <p:cNvPr id="185" name="Google Shape;185;p27"/>
          <p:cNvPicPr preferRelativeResize="0"/>
          <p:nvPr/>
        </p:nvPicPr>
        <p:blipFill>
          <a:blip r:embed="rId5">
            <a:alphaModFix/>
          </a:blip>
          <a:stretch>
            <a:fillRect/>
          </a:stretch>
        </p:blipFill>
        <p:spPr>
          <a:xfrm>
            <a:off x="152400" y="1513800"/>
            <a:ext cx="7657475" cy="33199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Project Methodology - Cont’d</a:t>
            </a:r>
            <a:endParaRPr>
              <a:solidFill>
                <a:schemeClr val="accent2"/>
              </a:solidFill>
            </a:endParaRPr>
          </a:p>
        </p:txBody>
      </p:sp>
      <p:sp>
        <p:nvSpPr>
          <p:cNvPr id="191" name="Google Shape;191;p28"/>
          <p:cNvSpPr txBox="1"/>
          <p:nvPr>
            <p:ph idx="1" type="body"/>
          </p:nvPr>
        </p:nvSpPr>
        <p:spPr>
          <a:xfrm>
            <a:off x="311700" y="1008375"/>
            <a:ext cx="8520600" cy="7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3"/>
                </a:solidFill>
              </a:rPr>
              <a:t>Data modelling | Tableau</a:t>
            </a:r>
            <a:endParaRPr sz="2200"/>
          </a:p>
          <a:p>
            <a:pPr indent="0" lvl="0" marL="0" rtl="0" algn="l">
              <a:spcBef>
                <a:spcPts val="1200"/>
              </a:spcBef>
              <a:spcAft>
                <a:spcPts val="1200"/>
              </a:spcAft>
              <a:buNone/>
            </a:pPr>
            <a:r>
              <a:t/>
            </a:r>
            <a:endParaRPr sz="2200"/>
          </a:p>
        </p:txBody>
      </p:sp>
      <p:pic>
        <p:nvPicPr>
          <p:cNvPr id="192" name="Google Shape;192;p28" title="Logo_Excel.jpg"/>
          <p:cNvPicPr preferRelativeResize="0"/>
          <p:nvPr/>
        </p:nvPicPr>
        <p:blipFill>
          <a:blip r:embed="rId3">
            <a:alphaModFix/>
          </a:blip>
          <a:stretch>
            <a:fillRect/>
          </a:stretch>
        </p:blipFill>
        <p:spPr>
          <a:xfrm>
            <a:off x="7850125" y="3854175"/>
            <a:ext cx="1200274" cy="1200274"/>
          </a:xfrm>
          <a:prstGeom prst="rect">
            <a:avLst/>
          </a:prstGeom>
          <a:noFill/>
          <a:ln>
            <a:noFill/>
          </a:ln>
        </p:spPr>
      </p:pic>
      <p:pic>
        <p:nvPicPr>
          <p:cNvPr id="193" name="Google Shape;193;p28" title="WhatsApp Image 2025-12-05 at 14.30.59_a123f8c0.jpg"/>
          <p:cNvPicPr preferRelativeResize="0"/>
          <p:nvPr/>
        </p:nvPicPr>
        <p:blipFill>
          <a:blip r:embed="rId4">
            <a:alphaModFix/>
          </a:blip>
          <a:stretch>
            <a:fillRect/>
          </a:stretch>
        </p:blipFill>
        <p:spPr>
          <a:xfrm>
            <a:off x="7074150" y="132675"/>
            <a:ext cx="1976250" cy="1106700"/>
          </a:xfrm>
          <a:prstGeom prst="rect">
            <a:avLst/>
          </a:prstGeom>
          <a:noFill/>
          <a:ln>
            <a:noFill/>
          </a:ln>
        </p:spPr>
      </p:pic>
      <p:pic>
        <p:nvPicPr>
          <p:cNvPr id="194" name="Google Shape;194;p28" title="WhatsApp Image 2025-12-05 at 15.24.57_06f02016.jpg"/>
          <p:cNvPicPr preferRelativeResize="0"/>
          <p:nvPr/>
        </p:nvPicPr>
        <p:blipFill>
          <a:blip r:embed="rId5">
            <a:alphaModFix/>
          </a:blip>
          <a:stretch>
            <a:fillRect/>
          </a:stretch>
        </p:blipFill>
        <p:spPr>
          <a:xfrm>
            <a:off x="152400" y="1885275"/>
            <a:ext cx="7545326" cy="266777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Project Methodology - Cont’d</a:t>
            </a:r>
            <a:endParaRPr>
              <a:solidFill>
                <a:schemeClr val="accent2"/>
              </a:solidFill>
            </a:endParaRPr>
          </a:p>
        </p:txBody>
      </p:sp>
      <p:sp>
        <p:nvSpPr>
          <p:cNvPr id="200" name="Google Shape;200;p29"/>
          <p:cNvSpPr txBox="1"/>
          <p:nvPr>
            <p:ph idx="1" type="body"/>
          </p:nvPr>
        </p:nvSpPr>
        <p:spPr>
          <a:xfrm>
            <a:off x="311700" y="1008375"/>
            <a:ext cx="8520600" cy="7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3"/>
                </a:solidFill>
              </a:rPr>
              <a:t>Data modelling | Tableau</a:t>
            </a:r>
            <a:endParaRPr sz="2200"/>
          </a:p>
          <a:p>
            <a:pPr indent="0" lvl="0" marL="0" rtl="0" algn="l">
              <a:spcBef>
                <a:spcPts val="1200"/>
              </a:spcBef>
              <a:spcAft>
                <a:spcPts val="1200"/>
              </a:spcAft>
              <a:buNone/>
            </a:pPr>
            <a:r>
              <a:t/>
            </a:r>
            <a:endParaRPr sz="2200"/>
          </a:p>
        </p:txBody>
      </p:sp>
      <p:pic>
        <p:nvPicPr>
          <p:cNvPr id="201" name="Google Shape;201;p29" title="Logo_Excel.jpg"/>
          <p:cNvPicPr preferRelativeResize="0"/>
          <p:nvPr/>
        </p:nvPicPr>
        <p:blipFill>
          <a:blip r:embed="rId3">
            <a:alphaModFix/>
          </a:blip>
          <a:stretch>
            <a:fillRect/>
          </a:stretch>
        </p:blipFill>
        <p:spPr>
          <a:xfrm>
            <a:off x="7850125" y="3854175"/>
            <a:ext cx="1200274" cy="1200274"/>
          </a:xfrm>
          <a:prstGeom prst="rect">
            <a:avLst/>
          </a:prstGeom>
          <a:noFill/>
          <a:ln>
            <a:noFill/>
          </a:ln>
        </p:spPr>
      </p:pic>
      <p:pic>
        <p:nvPicPr>
          <p:cNvPr id="202" name="Google Shape;202;p29" title="WhatsApp Image 2025-12-05 at 14.30.59_a123f8c0.jpg"/>
          <p:cNvPicPr preferRelativeResize="0"/>
          <p:nvPr/>
        </p:nvPicPr>
        <p:blipFill>
          <a:blip r:embed="rId4">
            <a:alphaModFix/>
          </a:blip>
          <a:stretch>
            <a:fillRect/>
          </a:stretch>
        </p:blipFill>
        <p:spPr>
          <a:xfrm>
            <a:off x="7074150" y="132675"/>
            <a:ext cx="1976250" cy="1106700"/>
          </a:xfrm>
          <a:prstGeom prst="rect">
            <a:avLst/>
          </a:prstGeom>
          <a:noFill/>
          <a:ln>
            <a:noFill/>
          </a:ln>
        </p:spPr>
      </p:pic>
      <p:pic>
        <p:nvPicPr>
          <p:cNvPr id="203" name="Google Shape;203;p29" title="WhatsApp Image 2025-12-05 at 15.24.57_06f02016.jpg"/>
          <p:cNvPicPr preferRelativeResize="0"/>
          <p:nvPr/>
        </p:nvPicPr>
        <p:blipFill>
          <a:blip r:embed="rId5">
            <a:alphaModFix/>
          </a:blip>
          <a:stretch>
            <a:fillRect/>
          </a:stretch>
        </p:blipFill>
        <p:spPr>
          <a:xfrm>
            <a:off x="152400" y="1885275"/>
            <a:ext cx="7545326" cy="266777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Project Methodology</a:t>
            </a:r>
            <a:endParaRPr>
              <a:solidFill>
                <a:schemeClr val="accent2"/>
              </a:solidFill>
            </a:endParaRPr>
          </a:p>
        </p:txBody>
      </p:sp>
      <p:sp>
        <p:nvSpPr>
          <p:cNvPr id="209" name="Google Shape;209;p30"/>
          <p:cNvSpPr txBox="1"/>
          <p:nvPr>
            <p:ph idx="1" type="body"/>
          </p:nvPr>
        </p:nvSpPr>
        <p:spPr>
          <a:xfrm>
            <a:off x="311700" y="1008375"/>
            <a:ext cx="85206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3"/>
                </a:solidFill>
              </a:rPr>
              <a:t>Data analysis | Excel overview - Cont’d</a:t>
            </a:r>
            <a:endParaRPr sz="2200">
              <a:solidFill>
                <a:schemeClr val="accent3"/>
              </a:solidFill>
            </a:endParaRPr>
          </a:p>
          <a:p>
            <a:pPr indent="0" lvl="0" marL="0" rtl="0" algn="l">
              <a:spcBef>
                <a:spcPts val="1200"/>
              </a:spcBef>
              <a:spcAft>
                <a:spcPts val="0"/>
              </a:spcAft>
              <a:buNone/>
            </a:pPr>
            <a:r>
              <a:t/>
            </a:r>
            <a:endParaRPr sz="2200"/>
          </a:p>
          <a:p>
            <a:pPr indent="0" lvl="0" marL="0" rtl="0" algn="l">
              <a:spcBef>
                <a:spcPts val="1200"/>
              </a:spcBef>
              <a:spcAft>
                <a:spcPts val="1200"/>
              </a:spcAft>
              <a:buNone/>
            </a:pPr>
            <a:r>
              <a:t/>
            </a:r>
            <a:endParaRPr sz="2200"/>
          </a:p>
        </p:txBody>
      </p:sp>
      <p:pic>
        <p:nvPicPr>
          <p:cNvPr id="210" name="Google Shape;210;p30" title="Logo_Excel.jpg"/>
          <p:cNvPicPr preferRelativeResize="0"/>
          <p:nvPr/>
        </p:nvPicPr>
        <p:blipFill>
          <a:blip r:embed="rId3">
            <a:alphaModFix/>
          </a:blip>
          <a:stretch>
            <a:fillRect/>
          </a:stretch>
        </p:blipFill>
        <p:spPr>
          <a:xfrm>
            <a:off x="7905550" y="4020450"/>
            <a:ext cx="1022925" cy="1022925"/>
          </a:xfrm>
          <a:prstGeom prst="rect">
            <a:avLst/>
          </a:prstGeom>
          <a:noFill/>
          <a:ln>
            <a:noFill/>
          </a:ln>
        </p:spPr>
      </p:pic>
      <p:pic>
        <p:nvPicPr>
          <p:cNvPr id="211" name="Google Shape;211;p30" title="WhatsApp Image 2025-12-05 at 15.55.54_778e4869.jpg"/>
          <p:cNvPicPr preferRelativeResize="0"/>
          <p:nvPr/>
        </p:nvPicPr>
        <p:blipFill>
          <a:blip r:embed="rId4">
            <a:alphaModFix/>
          </a:blip>
          <a:stretch>
            <a:fillRect/>
          </a:stretch>
        </p:blipFill>
        <p:spPr>
          <a:xfrm>
            <a:off x="1449213" y="1431800"/>
            <a:ext cx="6245576" cy="3503875"/>
          </a:xfrm>
          <a:prstGeom prst="rect">
            <a:avLst/>
          </a:prstGeom>
          <a:noFill/>
          <a:ln>
            <a:noFill/>
          </a:ln>
        </p:spPr>
      </p:pic>
      <p:pic>
        <p:nvPicPr>
          <p:cNvPr id="212" name="Google Shape;212;p30" title="WhatsApp Image 2025-12-05 at 14.30.59_a123f8c0.jpg"/>
          <p:cNvPicPr preferRelativeResize="0"/>
          <p:nvPr/>
        </p:nvPicPr>
        <p:blipFill>
          <a:blip r:embed="rId5">
            <a:alphaModFix/>
          </a:blip>
          <a:stretch>
            <a:fillRect/>
          </a:stretch>
        </p:blipFill>
        <p:spPr>
          <a:xfrm>
            <a:off x="6761266" y="128525"/>
            <a:ext cx="2243558" cy="1256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Project Methodology</a:t>
            </a:r>
            <a:endParaRPr>
              <a:solidFill>
                <a:schemeClr val="accent2"/>
              </a:solidFill>
            </a:endParaRPr>
          </a:p>
        </p:txBody>
      </p:sp>
      <p:sp>
        <p:nvSpPr>
          <p:cNvPr id="218" name="Google Shape;218;p31"/>
          <p:cNvSpPr txBox="1"/>
          <p:nvPr>
            <p:ph idx="1" type="body"/>
          </p:nvPr>
        </p:nvSpPr>
        <p:spPr>
          <a:xfrm>
            <a:off x="311700" y="1008375"/>
            <a:ext cx="85206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3"/>
                </a:solidFill>
              </a:rPr>
              <a:t>Data analysis | Excel overview - Cont’d</a:t>
            </a:r>
            <a:endParaRPr sz="2200">
              <a:solidFill>
                <a:schemeClr val="accent3"/>
              </a:solidFill>
            </a:endParaRPr>
          </a:p>
          <a:p>
            <a:pPr indent="0" lvl="0" marL="0" rtl="0" algn="l">
              <a:spcBef>
                <a:spcPts val="1200"/>
              </a:spcBef>
              <a:spcAft>
                <a:spcPts val="0"/>
              </a:spcAft>
              <a:buNone/>
            </a:pPr>
            <a:r>
              <a:t/>
            </a:r>
            <a:endParaRPr sz="2200"/>
          </a:p>
          <a:p>
            <a:pPr indent="0" lvl="0" marL="0" rtl="0" algn="l">
              <a:spcBef>
                <a:spcPts val="1200"/>
              </a:spcBef>
              <a:spcAft>
                <a:spcPts val="1200"/>
              </a:spcAft>
              <a:buNone/>
            </a:pPr>
            <a:r>
              <a:t/>
            </a:r>
            <a:endParaRPr sz="2200"/>
          </a:p>
        </p:txBody>
      </p:sp>
      <p:pic>
        <p:nvPicPr>
          <p:cNvPr id="219" name="Google Shape;219;p31" title="Logo_Excel.jpg"/>
          <p:cNvPicPr preferRelativeResize="0"/>
          <p:nvPr/>
        </p:nvPicPr>
        <p:blipFill>
          <a:blip r:embed="rId3">
            <a:alphaModFix/>
          </a:blip>
          <a:stretch>
            <a:fillRect/>
          </a:stretch>
        </p:blipFill>
        <p:spPr>
          <a:xfrm>
            <a:off x="7905550" y="4020450"/>
            <a:ext cx="1022925" cy="1022925"/>
          </a:xfrm>
          <a:prstGeom prst="rect">
            <a:avLst/>
          </a:prstGeom>
          <a:noFill/>
          <a:ln>
            <a:noFill/>
          </a:ln>
        </p:spPr>
      </p:pic>
      <p:pic>
        <p:nvPicPr>
          <p:cNvPr id="220" name="Google Shape;220;p31" title="WhatsApp Image 2025-12-05 at 14.30.59_a123f8c0.jpg"/>
          <p:cNvPicPr preferRelativeResize="0"/>
          <p:nvPr/>
        </p:nvPicPr>
        <p:blipFill>
          <a:blip r:embed="rId4">
            <a:alphaModFix/>
          </a:blip>
          <a:stretch>
            <a:fillRect/>
          </a:stretch>
        </p:blipFill>
        <p:spPr>
          <a:xfrm>
            <a:off x="6761266" y="128525"/>
            <a:ext cx="2243558" cy="1256400"/>
          </a:xfrm>
          <a:prstGeom prst="rect">
            <a:avLst/>
          </a:prstGeom>
          <a:noFill/>
          <a:ln>
            <a:noFill/>
          </a:ln>
        </p:spPr>
      </p:pic>
      <p:pic>
        <p:nvPicPr>
          <p:cNvPr id="221" name="Google Shape;221;p31"/>
          <p:cNvPicPr preferRelativeResize="0"/>
          <p:nvPr/>
        </p:nvPicPr>
        <p:blipFill>
          <a:blip r:embed="rId5">
            <a:alphaModFix/>
          </a:blip>
          <a:stretch>
            <a:fillRect/>
          </a:stretch>
        </p:blipFill>
        <p:spPr>
          <a:xfrm>
            <a:off x="857700" y="1650550"/>
            <a:ext cx="6074851" cy="3116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Table of Contents</a:t>
            </a:r>
            <a:endParaRPr>
              <a:solidFill>
                <a:schemeClr val="accent2"/>
              </a:solidFill>
            </a:endParaRPr>
          </a:p>
        </p:txBody>
      </p:sp>
      <p:sp>
        <p:nvSpPr>
          <p:cNvPr id="68" name="Google Shape;68;p14"/>
          <p:cNvSpPr txBox="1"/>
          <p:nvPr>
            <p:ph idx="1" type="body"/>
          </p:nvPr>
        </p:nvSpPr>
        <p:spPr>
          <a:xfrm>
            <a:off x="311700" y="1152475"/>
            <a:ext cx="8520600" cy="16359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Project Objectives</a:t>
            </a:r>
            <a:endParaRPr sz="2200"/>
          </a:p>
          <a:p>
            <a:pPr indent="-368300" lvl="0" marL="457200" rtl="0" algn="l">
              <a:spcBef>
                <a:spcPts val="0"/>
              </a:spcBef>
              <a:spcAft>
                <a:spcPts val="0"/>
              </a:spcAft>
              <a:buSzPts val="2200"/>
              <a:buChar char="●"/>
            </a:pPr>
            <a:r>
              <a:rPr lang="en" sz="2200"/>
              <a:t>Project </a:t>
            </a:r>
            <a:r>
              <a:rPr lang="en" sz="2200"/>
              <a:t>Methodology</a:t>
            </a:r>
            <a:endParaRPr sz="2200"/>
          </a:p>
          <a:p>
            <a:pPr indent="-368300" lvl="0" marL="457200" rtl="0" algn="l">
              <a:spcBef>
                <a:spcPts val="0"/>
              </a:spcBef>
              <a:spcAft>
                <a:spcPts val="0"/>
              </a:spcAft>
              <a:buSzPts val="2200"/>
              <a:buChar char="●"/>
            </a:pPr>
            <a:r>
              <a:rPr lang="en" sz="2200"/>
              <a:t>Results and discussion</a:t>
            </a:r>
            <a:endParaRPr sz="2200"/>
          </a:p>
          <a:p>
            <a:pPr indent="-368300" lvl="0" marL="457200" rtl="0" algn="l">
              <a:spcBef>
                <a:spcPts val="0"/>
              </a:spcBef>
              <a:spcAft>
                <a:spcPts val="0"/>
              </a:spcAft>
              <a:buSzPts val="2200"/>
              <a:buChar char="●"/>
            </a:pPr>
            <a:r>
              <a:rPr lang="en" sz="2200"/>
              <a:t>Recommendations</a:t>
            </a:r>
            <a:endParaRPr sz="2200"/>
          </a:p>
        </p:txBody>
      </p:sp>
      <p:pic>
        <p:nvPicPr>
          <p:cNvPr id="69" name="Google Shape;69;p14" title="Logo_Excel.jpg"/>
          <p:cNvPicPr preferRelativeResize="0"/>
          <p:nvPr/>
        </p:nvPicPr>
        <p:blipFill>
          <a:blip r:embed="rId3">
            <a:alphaModFix/>
          </a:blip>
          <a:stretch>
            <a:fillRect/>
          </a:stretch>
        </p:blipFill>
        <p:spPr>
          <a:xfrm>
            <a:off x="7772525" y="3654650"/>
            <a:ext cx="1200274" cy="1200274"/>
          </a:xfrm>
          <a:prstGeom prst="rect">
            <a:avLst/>
          </a:prstGeom>
          <a:noFill/>
          <a:ln>
            <a:noFill/>
          </a:ln>
        </p:spPr>
      </p:pic>
      <p:pic>
        <p:nvPicPr>
          <p:cNvPr id="70" name="Google Shape;70;p14" title="WhatsApp Image 2025-12-05 at 14.30.59_a123f8c0.jpg"/>
          <p:cNvPicPr preferRelativeResize="0"/>
          <p:nvPr/>
        </p:nvPicPr>
        <p:blipFill rotWithShape="1">
          <a:blip r:embed="rId4">
            <a:alphaModFix/>
          </a:blip>
          <a:srcRect b="-54106" l="-54106" r="0" t="0"/>
          <a:stretch/>
        </p:blipFill>
        <p:spPr>
          <a:xfrm>
            <a:off x="6115300" y="114050"/>
            <a:ext cx="2857500" cy="1600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Project Methodology</a:t>
            </a:r>
            <a:endParaRPr>
              <a:solidFill>
                <a:schemeClr val="accent2"/>
              </a:solidFill>
            </a:endParaRPr>
          </a:p>
        </p:txBody>
      </p:sp>
      <p:sp>
        <p:nvSpPr>
          <p:cNvPr id="227" name="Google Shape;227;p32"/>
          <p:cNvSpPr txBox="1"/>
          <p:nvPr>
            <p:ph idx="1" type="body"/>
          </p:nvPr>
        </p:nvSpPr>
        <p:spPr>
          <a:xfrm>
            <a:off x="311700" y="1008375"/>
            <a:ext cx="8520600" cy="16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3"/>
                </a:solidFill>
              </a:rPr>
              <a:t>Data analysis | Power BI overview</a:t>
            </a:r>
            <a:endParaRPr sz="2200">
              <a:solidFill>
                <a:schemeClr val="accent3"/>
              </a:solidFill>
            </a:endParaRPr>
          </a:p>
          <a:p>
            <a:pPr indent="0" lvl="0" marL="0" rtl="0" algn="l">
              <a:spcBef>
                <a:spcPts val="1200"/>
              </a:spcBef>
              <a:spcAft>
                <a:spcPts val="0"/>
              </a:spcAft>
              <a:buNone/>
            </a:pPr>
            <a:r>
              <a:t/>
            </a:r>
            <a:endParaRPr sz="2200"/>
          </a:p>
          <a:p>
            <a:pPr indent="0" lvl="0" marL="0" rtl="0" algn="l">
              <a:spcBef>
                <a:spcPts val="1200"/>
              </a:spcBef>
              <a:spcAft>
                <a:spcPts val="1200"/>
              </a:spcAft>
              <a:buNone/>
            </a:pPr>
            <a:r>
              <a:t/>
            </a:r>
            <a:endParaRPr sz="2200"/>
          </a:p>
        </p:txBody>
      </p:sp>
      <p:pic>
        <p:nvPicPr>
          <p:cNvPr id="228" name="Google Shape;228;p32" title="Logo_Excel.jpg"/>
          <p:cNvPicPr preferRelativeResize="0"/>
          <p:nvPr/>
        </p:nvPicPr>
        <p:blipFill>
          <a:blip r:embed="rId3">
            <a:alphaModFix/>
          </a:blip>
          <a:stretch>
            <a:fillRect/>
          </a:stretch>
        </p:blipFill>
        <p:spPr>
          <a:xfrm>
            <a:off x="7827950" y="3790825"/>
            <a:ext cx="1200274" cy="1200274"/>
          </a:xfrm>
          <a:prstGeom prst="rect">
            <a:avLst/>
          </a:prstGeom>
          <a:noFill/>
          <a:ln>
            <a:noFill/>
          </a:ln>
        </p:spPr>
      </p:pic>
      <p:pic>
        <p:nvPicPr>
          <p:cNvPr id="229" name="Google Shape;229;p32" title="WhatsApp Image 2025-12-05 at 17.38.07_34e61941.jpg"/>
          <p:cNvPicPr preferRelativeResize="0"/>
          <p:nvPr/>
        </p:nvPicPr>
        <p:blipFill>
          <a:blip r:embed="rId4">
            <a:alphaModFix/>
          </a:blip>
          <a:stretch>
            <a:fillRect/>
          </a:stretch>
        </p:blipFill>
        <p:spPr>
          <a:xfrm>
            <a:off x="1421075" y="1552050"/>
            <a:ext cx="6127600" cy="3207150"/>
          </a:xfrm>
          <a:prstGeom prst="rect">
            <a:avLst/>
          </a:prstGeom>
          <a:noFill/>
          <a:ln>
            <a:noFill/>
          </a:ln>
        </p:spPr>
      </p:pic>
      <p:pic>
        <p:nvPicPr>
          <p:cNvPr id="230" name="Google Shape;230;p32" title="WhatsApp Image 2025-12-05 at 14.30.59_a123f8c0.jpg"/>
          <p:cNvPicPr preferRelativeResize="0"/>
          <p:nvPr/>
        </p:nvPicPr>
        <p:blipFill>
          <a:blip r:embed="rId5">
            <a:alphaModFix/>
          </a:blip>
          <a:stretch>
            <a:fillRect/>
          </a:stretch>
        </p:blipFill>
        <p:spPr>
          <a:xfrm>
            <a:off x="6761266" y="128525"/>
            <a:ext cx="2243558" cy="1256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Project Methodology</a:t>
            </a:r>
            <a:endParaRPr>
              <a:solidFill>
                <a:schemeClr val="accent2"/>
              </a:solidFill>
            </a:endParaRPr>
          </a:p>
        </p:txBody>
      </p:sp>
      <p:sp>
        <p:nvSpPr>
          <p:cNvPr id="236" name="Google Shape;236;p33"/>
          <p:cNvSpPr txBox="1"/>
          <p:nvPr>
            <p:ph idx="1" type="body"/>
          </p:nvPr>
        </p:nvSpPr>
        <p:spPr>
          <a:xfrm>
            <a:off x="311700" y="1008375"/>
            <a:ext cx="8520600" cy="16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3"/>
                </a:solidFill>
              </a:rPr>
              <a:t>Data analysis | Power BI overview</a:t>
            </a:r>
            <a:endParaRPr sz="2200">
              <a:solidFill>
                <a:schemeClr val="accent3"/>
              </a:solidFill>
            </a:endParaRPr>
          </a:p>
          <a:p>
            <a:pPr indent="0" lvl="0" marL="0" rtl="0" algn="l">
              <a:spcBef>
                <a:spcPts val="1200"/>
              </a:spcBef>
              <a:spcAft>
                <a:spcPts val="0"/>
              </a:spcAft>
              <a:buNone/>
            </a:pPr>
            <a:r>
              <a:t/>
            </a:r>
            <a:endParaRPr sz="2200"/>
          </a:p>
          <a:p>
            <a:pPr indent="0" lvl="0" marL="0" rtl="0" algn="l">
              <a:spcBef>
                <a:spcPts val="1200"/>
              </a:spcBef>
              <a:spcAft>
                <a:spcPts val="1200"/>
              </a:spcAft>
              <a:buNone/>
            </a:pPr>
            <a:r>
              <a:t/>
            </a:r>
            <a:endParaRPr sz="2200"/>
          </a:p>
        </p:txBody>
      </p:sp>
      <p:pic>
        <p:nvPicPr>
          <p:cNvPr id="237" name="Google Shape;237;p33" title="Logo_Excel.jpg"/>
          <p:cNvPicPr preferRelativeResize="0"/>
          <p:nvPr/>
        </p:nvPicPr>
        <p:blipFill>
          <a:blip r:embed="rId3">
            <a:alphaModFix/>
          </a:blip>
          <a:stretch>
            <a:fillRect/>
          </a:stretch>
        </p:blipFill>
        <p:spPr>
          <a:xfrm>
            <a:off x="7827950" y="3790825"/>
            <a:ext cx="1200274" cy="1200274"/>
          </a:xfrm>
          <a:prstGeom prst="rect">
            <a:avLst/>
          </a:prstGeom>
          <a:noFill/>
          <a:ln>
            <a:noFill/>
          </a:ln>
        </p:spPr>
      </p:pic>
      <p:pic>
        <p:nvPicPr>
          <p:cNvPr id="238" name="Google Shape;238;p33" title="WhatsApp Image 2025-12-05 at 14.30.59_a123f8c0.jpg"/>
          <p:cNvPicPr preferRelativeResize="0"/>
          <p:nvPr/>
        </p:nvPicPr>
        <p:blipFill>
          <a:blip r:embed="rId4">
            <a:alphaModFix/>
          </a:blip>
          <a:stretch>
            <a:fillRect/>
          </a:stretch>
        </p:blipFill>
        <p:spPr>
          <a:xfrm>
            <a:off x="6761266" y="128525"/>
            <a:ext cx="2243558" cy="1256400"/>
          </a:xfrm>
          <a:prstGeom prst="rect">
            <a:avLst/>
          </a:prstGeom>
          <a:noFill/>
          <a:ln>
            <a:noFill/>
          </a:ln>
        </p:spPr>
      </p:pic>
      <p:pic>
        <p:nvPicPr>
          <p:cNvPr id="239" name="Google Shape;239;p33"/>
          <p:cNvPicPr preferRelativeResize="0"/>
          <p:nvPr/>
        </p:nvPicPr>
        <p:blipFill>
          <a:blip r:embed="rId5">
            <a:alphaModFix/>
          </a:blip>
          <a:stretch>
            <a:fillRect/>
          </a:stretch>
        </p:blipFill>
        <p:spPr>
          <a:xfrm>
            <a:off x="152400" y="1599825"/>
            <a:ext cx="7287626" cy="3391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Project Methodology -</a:t>
            </a:r>
            <a:endParaRPr>
              <a:solidFill>
                <a:schemeClr val="accent2"/>
              </a:solidFill>
            </a:endParaRPr>
          </a:p>
        </p:txBody>
      </p:sp>
      <p:sp>
        <p:nvSpPr>
          <p:cNvPr id="245" name="Google Shape;245;p34"/>
          <p:cNvSpPr txBox="1"/>
          <p:nvPr>
            <p:ph idx="1" type="body"/>
          </p:nvPr>
        </p:nvSpPr>
        <p:spPr>
          <a:xfrm>
            <a:off x="311700" y="1008375"/>
            <a:ext cx="8520600" cy="16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3"/>
                </a:solidFill>
              </a:rPr>
              <a:t>Data analysis | Power BI overview</a:t>
            </a:r>
            <a:endParaRPr sz="2200">
              <a:solidFill>
                <a:schemeClr val="accent3"/>
              </a:solidFill>
            </a:endParaRPr>
          </a:p>
          <a:p>
            <a:pPr indent="0" lvl="0" marL="0" rtl="0" algn="l">
              <a:spcBef>
                <a:spcPts val="1200"/>
              </a:spcBef>
              <a:spcAft>
                <a:spcPts val="0"/>
              </a:spcAft>
              <a:buNone/>
            </a:pPr>
            <a:r>
              <a:t/>
            </a:r>
            <a:endParaRPr sz="2200"/>
          </a:p>
          <a:p>
            <a:pPr indent="0" lvl="0" marL="0" rtl="0" algn="l">
              <a:spcBef>
                <a:spcPts val="1200"/>
              </a:spcBef>
              <a:spcAft>
                <a:spcPts val="1200"/>
              </a:spcAft>
              <a:buNone/>
            </a:pPr>
            <a:r>
              <a:t/>
            </a:r>
            <a:endParaRPr sz="2200"/>
          </a:p>
        </p:txBody>
      </p:sp>
      <p:pic>
        <p:nvPicPr>
          <p:cNvPr id="246" name="Google Shape;246;p34" title="Logo_Excel.jpg"/>
          <p:cNvPicPr preferRelativeResize="0"/>
          <p:nvPr/>
        </p:nvPicPr>
        <p:blipFill>
          <a:blip r:embed="rId3">
            <a:alphaModFix/>
          </a:blip>
          <a:stretch>
            <a:fillRect/>
          </a:stretch>
        </p:blipFill>
        <p:spPr>
          <a:xfrm>
            <a:off x="7827950" y="3790825"/>
            <a:ext cx="1200274" cy="1200274"/>
          </a:xfrm>
          <a:prstGeom prst="rect">
            <a:avLst/>
          </a:prstGeom>
          <a:noFill/>
          <a:ln>
            <a:noFill/>
          </a:ln>
        </p:spPr>
      </p:pic>
      <p:pic>
        <p:nvPicPr>
          <p:cNvPr id="247" name="Google Shape;247;p34" title="WhatsApp Image 2025-12-05 at 14.30.59_a123f8c0.jpg"/>
          <p:cNvPicPr preferRelativeResize="0"/>
          <p:nvPr/>
        </p:nvPicPr>
        <p:blipFill>
          <a:blip r:embed="rId4">
            <a:alphaModFix/>
          </a:blip>
          <a:stretch>
            <a:fillRect/>
          </a:stretch>
        </p:blipFill>
        <p:spPr>
          <a:xfrm>
            <a:off x="6761266" y="128525"/>
            <a:ext cx="2243558" cy="1256400"/>
          </a:xfrm>
          <a:prstGeom prst="rect">
            <a:avLst/>
          </a:prstGeom>
          <a:noFill/>
          <a:ln>
            <a:noFill/>
          </a:ln>
        </p:spPr>
      </p:pic>
      <p:pic>
        <p:nvPicPr>
          <p:cNvPr id="248" name="Google Shape;248;p34"/>
          <p:cNvPicPr preferRelativeResize="0"/>
          <p:nvPr/>
        </p:nvPicPr>
        <p:blipFill>
          <a:blip r:embed="rId5">
            <a:alphaModFix/>
          </a:blip>
          <a:stretch>
            <a:fillRect/>
          </a:stretch>
        </p:blipFill>
        <p:spPr>
          <a:xfrm>
            <a:off x="311700" y="1711650"/>
            <a:ext cx="6947700" cy="3044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Project Methodology</a:t>
            </a:r>
            <a:endParaRPr>
              <a:solidFill>
                <a:schemeClr val="accent2"/>
              </a:solidFill>
            </a:endParaRPr>
          </a:p>
        </p:txBody>
      </p:sp>
      <p:sp>
        <p:nvSpPr>
          <p:cNvPr id="254" name="Google Shape;254;p35"/>
          <p:cNvSpPr txBox="1"/>
          <p:nvPr>
            <p:ph idx="1" type="body"/>
          </p:nvPr>
        </p:nvSpPr>
        <p:spPr>
          <a:xfrm>
            <a:off x="311700" y="1008375"/>
            <a:ext cx="8520600" cy="16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3"/>
                </a:solidFill>
              </a:rPr>
              <a:t>Data analysis | Power BI overview - Cont’d</a:t>
            </a:r>
            <a:endParaRPr sz="2200">
              <a:solidFill>
                <a:schemeClr val="accent3"/>
              </a:solidFill>
            </a:endParaRPr>
          </a:p>
          <a:p>
            <a:pPr indent="0" lvl="0" marL="0" rtl="0" algn="l">
              <a:spcBef>
                <a:spcPts val="1200"/>
              </a:spcBef>
              <a:spcAft>
                <a:spcPts val="0"/>
              </a:spcAft>
              <a:buNone/>
            </a:pPr>
            <a:r>
              <a:t/>
            </a:r>
            <a:endParaRPr sz="2200"/>
          </a:p>
          <a:p>
            <a:pPr indent="0" lvl="0" marL="0" rtl="0" algn="l">
              <a:spcBef>
                <a:spcPts val="1200"/>
              </a:spcBef>
              <a:spcAft>
                <a:spcPts val="1200"/>
              </a:spcAft>
              <a:buNone/>
            </a:pPr>
            <a:r>
              <a:t/>
            </a:r>
            <a:endParaRPr sz="2200"/>
          </a:p>
        </p:txBody>
      </p:sp>
      <p:pic>
        <p:nvPicPr>
          <p:cNvPr id="255" name="Google Shape;255;p35" title="Logo_Excel.jpg"/>
          <p:cNvPicPr preferRelativeResize="0"/>
          <p:nvPr/>
        </p:nvPicPr>
        <p:blipFill>
          <a:blip r:embed="rId3">
            <a:alphaModFix/>
          </a:blip>
          <a:stretch>
            <a:fillRect/>
          </a:stretch>
        </p:blipFill>
        <p:spPr>
          <a:xfrm>
            <a:off x="7827950" y="3790825"/>
            <a:ext cx="1200274" cy="1200274"/>
          </a:xfrm>
          <a:prstGeom prst="rect">
            <a:avLst/>
          </a:prstGeom>
          <a:noFill/>
          <a:ln>
            <a:noFill/>
          </a:ln>
        </p:spPr>
      </p:pic>
      <p:pic>
        <p:nvPicPr>
          <p:cNvPr id="256" name="Google Shape;256;p35" title="WhatsApp Image 2025-12-05 at 14.30.59_a123f8c0.jpg"/>
          <p:cNvPicPr preferRelativeResize="0"/>
          <p:nvPr/>
        </p:nvPicPr>
        <p:blipFill>
          <a:blip r:embed="rId4">
            <a:alphaModFix/>
          </a:blip>
          <a:stretch>
            <a:fillRect/>
          </a:stretch>
        </p:blipFill>
        <p:spPr>
          <a:xfrm>
            <a:off x="6761266" y="128525"/>
            <a:ext cx="2243558" cy="1256400"/>
          </a:xfrm>
          <a:prstGeom prst="rect">
            <a:avLst/>
          </a:prstGeom>
          <a:noFill/>
          <a:ln>
            <a:noFill/>
          </a:ln>
        </p:spPr>
      </p:pic>
      <p:pic>
        <p:nvPicPr>
          <p:cNvPr id="257" name="Google Shape;257;p35"/>
          <p:cNvPicPr preferRelativeResize="0"/>
          <p:nvPr/>
        </p:nvPicPr>
        <p:blipFill>
          <a:blip r:embed="rId5">
            <a:alphaModFix/>
          </a:blip>
          <a:stretch>
            <a:fillRect/>
          </a:stretch>
        </p:blipFill>
        <p:spPr>
          <a:xfrm>
            <a:off x="642675" y="1781750"/>
            <a:ext cx="6358674" cy="2785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Project Methodology</a:t>
            </a:r>
            <a:endParaRPr>
              <a:solidFill>
                <a:schemeClr val="accent2"/>
              </a:solidFill>
            </a:endParaRPr>
          </a:p>
        </p:txBody>
      </p:sp>
      <p:sp>
        <p:nvSpPr>
          <p:cNvPr id="263" name="Google Shape;263;p36"/>
          <p:cNvSpPr txBox="1"/>
          <p:nvPr>
            <p:ph idx="1" type="body"/>
          </p:nvPr>
        </p:nvSpPr>
        <p:spPr>
          <a:xfrm>
            <a:off x="311700" y="1008375"/>
            <a:ext cx="8520600" cy="16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3"/>
                </a:solidFill>
              </a:rPr>
              <a:t>Data analysis | Power BI overview - Cont’d</a:t>
            </a:r>
            <a:endParaRPr sz="2200">
              <a:solidFill>
                <a:schemeClr val="accent3"/>
              </a:solidFill>
            </a:endParaRPr>
          </a:p>
          <a:p>
            <a:pPr indent="0" lvl="0" marL="0" rtl="0" algn="l">
              <a:spcBef>
                <a:spcPts val="1200"/>
              </a:spcBef>
              <a:spcAft>
                <a:spcPts val="0"/>
              </a:spcAft>
              <a:buNone/>
            </a:pPr>
            <a:r>
              <a:t/>
            </a:r>
            <a:endParaRPr sz="2200"/>
          </a:p>
          <a:p>
            <a:pPr indent="0" lvl="0" marL="0" rtl="0" algn="l">
              <a:spcBef>
                <a:spcPts val="1200"/>
              </a:spcBef>
              <a:spcAft>
                <a:spcPts val="1200"/>
              </a:spcAft>
              <a:buNone/>
            </a:pPr>
            <a:r>
              <a:t/>
            </a:r>
            <a:endParaRPr sz="2200"/>
          </a:p>
        </p:txBody>
      </p:sp>
      <p:pic>
        <p:nvPicPr>
          <p:cNvPr id="264" name="Google Shape;264;p36" title="Logo_Excel.jpg"/>
          <p:cNvPicPr preferRelativeResize="0"/>
          <p:nvPr/>
        </p:nvPicPr>
        <p:blipFill>
          <a:blip r:embed="rId3">
            <a:alphaModFix/>
          </a:blip>
          <a:stretch>
            <a:fillRect/>
          </a:stretch>
        </p:blipFill>
        <p:spPr>
          <a:xfrm>
            <a:off x="7827950" y="3790825"/>
            <a:ext cx="1200274" cy="1200274"/>
          </a:xfrm>
          <a:prstGeom prst="rect">
            <a:avLst/>
          </a:prstGeom>
          <a:noFill/>
          <a:ln>
            <a:noFill/>
          </a:ln>
        </p:spPr>
      </p:pic>
      <p:pic>
        <p:nvPicPr>
          <p:cNvPr id="265" name="Google Shape;265;p36" title="WhatsApp Image 2025-12-05 at 14.30.59_a123f8c0.jpg"/>
          <p:cNvPicPr preferRelativeResize="0"/>
          <p:nvPr/>
        </p:nvPicPr>
        <p:blipFill>
          <a:blip r:embed="rId4">
            <a:alphaModFix/>
          </a:blip>
          <a:stretch>
            <a:fillRect/>
          </a:stretch>
        </p:blipFill>
        <p:spPr>
          <a:xfrm>
            <a:off x="6761266" y="128525"/>
            <a:ext cx="2243558" cy="1256400"/>
          </a:xfrm>
          <a:prstGeom prst="rect">
            <a:avLst/>
          </a:prstGeom>
          <a:noFill/>
          <a:ln>
            <a:noFill/>
          </a:ln>
        </p:spPr>
      </p:pic>
      <p:pic>
        <p:nvPicPr>
          <p:cNvPr id="266" name="Google Shape;266;p36"/>
          <p:cNvPicPr preferRelativeResize="0"/>
          <p:nvPr/>
        </p:nvPicPr>
        <p:blipFill>
          <a:blip r:embed="rId5">
            <a:alphaModFix/>
          </a:blip>
          <a:stretch>
            <a:fillRect/>
          </a:stretch>
        </p:blipFill>
        <p:spPr>
          <a:xfrm>
            <a:off x="963325" y="1764550"/>
            <a:ext cx="6012226" cy="2622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Project Methodology </a:t>
            </a:r>
            <a:endParaRPr>
              <a:solidFill>
                <a:schemeClr val="accent2"/>
              </a:solidFill>
            </a:endParaRPr>
          </a:p>
        </p:txBody>
      </p:sp>
      <p:pic>
        <p:nvPicPr>
          <p:cNvPr id="272" name="Google Shape;272;p37" title="Logo_Excel.jpg"/>
          <p:cNvPicPr preferRelativeResize="0"/>
          <p:nvPr/>
        </p:nvPicPr>
        <p:blipFill>
          <a:blip r:embed="rId3">
            <a:alphaModFix/>
          </a:blip>
          <a:stretch>
            <a:fillRect/>
          </a:stretch>
        </p:blipFill>
        <p:spPr>
          <a:xfrm>
            <a:off x="7979100" y="3820925"/>
            <a:ext cx="1093476" cy="1093476"/>
          </a:xfrm>
          <a:prstGeom prst="rect">
            <a:avLst/>
          </a:prstGeom>
          <a:noFill/>
          <a:ln>
            <a:noFill/>
          </a:ln>
        </p:spPr>
      </p:pic>
      <p:sp>
        <p:nvSpPr>
          <p:cNvPr id="273" name="Google Shape;273;p37"/>
          <p:cNvSpPr txBox="1"/>
          <p:nvPr>
            <p:ph idx="1" type="body"/>
          </p:nvPr>
        </p:nvSpPr>
        <p:spPr>
          <a:xfrm>
            <a:off x="311700" y="1008375"/>
            <a:ext cx="8520600" cy="16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3"/>
                </a:solidFill>
              </a:rPr>
              <a:t>Data analysis | Python</a:t>
            </a:r>
            <a:r>
              <a:rPr lang="en" sz="2200">
                <a:solidFill>
                  <a:schemeClr val="accent3"/>
                </a:solidFill>
              </a:rPr>
              <a:t> overview</a:t>
            </a:r>
            <a:endParaRPr sz="2200">
              <a:solidFill>
                <a:schemeClr val="accent3"/>
              </a:solidFill>
            </a:endParaRPr>
          </a:p>
          <a:p>
            <a:pPr indent="0" lvl="0" marL="0" rtl="0" algn="l">
              <a:spcBef>
                <a:spcPts val="1200"/>
              </a:spcBef>
              <a:spcAft>
                <a:spcPts val="0"/>
              </a:spcAft>
              <a:buNone/>
            </a:pPr>
            <a:r>
              <a:t/>
            </a:r>
            <a:endParaRPr sz="2200"/>
          </a:p>
          <a:p>
            <a:pPr indent="0" lvl="0" marL="0" rtl="0" algn="l">
              <a:spcBef>
                <a:spcPts val="1200"/>
              </a:spcBef>
              <a:spcAft>
                <a:spcPts val="1200"/>
              </a:spcAft>
              <a:buNone/>
            </a:pPr>
            <a:r>
              <a:t/>
            </a:r>
            <a:endParaRPr sz="2200"/>
          </a:p>
        </p:txBody>
      </p:sp>
      <p:pic>
        <p:nvPicPr>
          <p:cNvPr id="274" name="Google Shape;274;p37" title="WhatsApp Image 2025-12-05 at 17.34.38_7b165a16.jpg"/>
          <p:cNvPicPr preferRelativeResize="0"/>
          <p:nvPr/>
        </p:nvPicPr>
        <p:blipFill>
          <a:blip r:embed="rId4">
            <a:alphaModFix/>
          </a:blip>
          <a:stretch>
            <a:fillRect/>
          </a:stretch>
        </p:blipFill>
        <p:spPr>
          <a:xfrm>
            <a:off x="196725" y="2187500"/>
            <a:ext cx="4375276" cy="2852240"/>
          </a:xfrm>
          <a:prstGeom prst="rect">
            <a:avLst/>
          </a:prstGeom>
          <a:noFill/>
          <a:ln>
            <a:noFill/>
          </a:ln>
        </p:spPr>
      </p:pic>
      <p:pic>
        <p:nvPicPr>
          <p:cNvPr id="275" name="Google Shape;275;p37" title="WhatsApp Image 2025-12-05 at 17.34.09_c3c96c65.jpg"/>
          <p:cNvPicPr preferRelativeResize="0"/>
          <p:nvPr/>
        </p:nvPicPr>
        <p:blipFill>
          <a:blip r:embed="rId5">
            <a:alphaModFix/>
          </a:blip>
          <a:stretch>
            <a:fillRect/>
          </a:stretch>
        </p:blipFill>
        <p:spPr>
          <a:xfrm>
            <a:off x="4572000" y="1145625"/>
            <a:ext cx="3665272" cy="2675301"/>
          </a:xfrm>
          <a:prstGeom prst="rect">
            <a:avLst/>
          </a:prstGeom>
          <a:noFill/>
          <a:ln>
            <a:noFill/>
          </a:ln>
        </p:spPr>
      </p:pic>
      <p:pic>
        <p:nvPicPr>
          <p:cNvPr id="276" name="Google Shape;276;p37" title="WhatsApp Image 2025-12-05 at 14.30.59_a123f8c0.jpg"/>
          <p:cNvPicPr preferRelativeResize="0"/>
          <p:nvPr/>
        </p:nvPicPr>
        <p:blipFill>
          <a:blip r:embed="rId6">
            <a:alphaModFix/>
          </a:blip>
          <a:stretch>
            <a:fillRect/>
          </a:stretch>
        </p:blipFill>
        <p:spPr>
          <a:xfrm>
            <a:off x="7074366" y="52150"/>
            <a:ext cx="1952634" cy="1093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Project Methodology </a:t>
            </a:r>
            <a:endParaRPr>
              <a:solidFill>
                <a:schemeClr val="accent2"/>
              </a:solidFill>
            </a:endParaRPr>
          </a:p>
        </p:txBody>
      </p:sp>
      <p:pic>
        <p:nvPicPr>
          <p:cNvPr id="282" name="Google Shape;282;p38" title="Logo_Excel.jpg"/>
          <p:cNvPicPr preferRelativeResize="0"/>
          <p:nvPr/>
        </p:nvPicPr>
        <p:blipFill>
          <a:blip r:embed="rId3">
            <a:alphaModFix/>
          </a:blip>
          <a:stretch>
            <a:fillRect/>
          </a:stretch>
        </p:blipFill>
        <p:spPr>
          <a:xfrm>
            <a:off x="8050525" y="4010150"/>
            <a:ext cx="1093476" cy="1093476"/>
          </a:xfrm>
          <a:prstGeom prst="rect">
            <a:avLst/>
          </a:prstGeom>
          <a:noFill/>
          <a:ln>
            <a:noFill/>
          </a:ln>
        </p:spPr>
      </p:pic>
      <p:sp>
        <p:nvSpPr>
          <p:cNvPr id="283" name="Google Shape;283;p38"/>
          <p:cNvSpPr txBox="1"/>
          <p:nvPr>
            <p:ph idx="1" type="body"/>
          </p:nvPr>
        </p:nvSpPr>
        <p:spPr>
          <a:xfrm>
            <a:off x="311700" y="1008375"/>
            <a:ext cx="8520600" cy="16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3"/>
                </a:solidFill>
              </a:rPr>
              <a:t>Data analysis | Python overview - Cont’d</a:t>
            </a:r>
            <a:endParaRPr sz="2200">
              <a:solidFill>
                <a:schemeClr val="accent3"/>
              </a:solidFill>
            </a:endParaRPr>
          </a:p>
          <a:p>
            <a:pPr indent="0" lvl="0" marL="0" rtl="0" algn="l">
              <a:spcBef>
                <a:spcPts val="1200"/>
              </a:spcBef>
              <a:spcAft>
                <a:spcPts val="0"/>
              </a:spcAft>
              <a:buNone/>
            </a:pPr>
            <a:r>
              <a:t/>
            </a:r>
            <a:endParaRPr sz="2200"/>
          </a:p>
          <a:p>
            <a:pPr indent="0" lvl="0" marL="0" rtl="0" algn="l">
              <a:spcBef>
                <a:spcPts val="1200"/>
              </a:spcBef>
              <a:spcAft>
                <a:spcPts val="1200"/>
              </a:spcAft>
              <a:buNone/>
            </a:pPr>
            <a:r>
              <a:t/>
            </a:r>
            <a:endParaRPr sz="2200"/>
          </a:p>
        </p:txBody>
      </p:sp>
      <p:pic>
        <p:nvPicPr>
          <p:cNvPr id="284" name="Google Shape;284;p38" title="WhatsApp Image 2025-12-05 at 14.30.59_a123f8c0.jpg"/>
          <p:cNvPicPr preferRelativeResize="0"/>
          <p:nvPr/>
        </p:nvPicPr>
        <p:blipFill>
          <a:blip r:embed="rId4">
            <a:alphaModFix/>
          </a:blip>
          <a:stretch>
            <a:fillRect/>
          </a:stretch>
        </p:blipFill>
        <p:spPr>
          <a:xfrm>
            <a:off x="7074366" y="52150"/>
            <a:ext cx="1952634" cy="1093475"/>
          </a:xfrm>
          <a:prstGeom prst="rect">
            <a:avLst/>
          </a:prstGeom>
          <a:noFill/>
          <a:ln>
            <a:noFill/>
          </a:ln>
        </p:spPr>
      </p:pic>
      <p:pic>
        <p:nvPicPr>
          <p:cNvPr id="285" name="Google Shape;285;p38"/>
          <p:cNvPicPr preferRelativeResize="0"/>
          <p:nvPr/>
        </p:nvPicPr>
        <p:blipFill>
          <a:blip r:embed="rId5">
            <a:alphaModFix/>
          </a:blip>
          <a:stretch>
            <a:fillRect/>
          </a:stretch>
        </p:blipFill>
        <p:spPr>
          <a:xfrm>
            <a:off x="92200" y="1678500"/>
            <a:ext cx="4543825" cy="3060725"/>
          </a:xfrm>
          <a:prstGeom prst="rect">
            <a:avLst/>
          </a:prstGeom>
          <a:noFill/>
          <a:ln>
            <a:noFill/>
          </a:ln>
        </p:spPr>
      </p:pic>
      <p:pic>
        <p:nvPicPr>
          <p:cNvPr id="286" name="Google Shape;286;p38"/>
          <p:cNvPicPr preferRelativeResize="0"/>
          <p:nvPr/>
        </p:nvPicPr>
        <p:blipFill>
          <a:blip r:embed="rId6">
            <a:alphaModFix/>
          </a:blip>
          <a:stretch>
            <a:fillRect/>
          </a:stretch>
        </p:blipFill>
        <p:spPr>
          <a:xfrm>
            <a:off x="4572000" y="1755900"/>
            <a:ext cx="3743951" cy="2690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Project Methodology</a:t>
            </a:r>
            <a:endParaRPr>
              <a:solidFill>
                <a:schemeClr val="accent2"/>
              </a:solidFill>
            </a:endParaRPr>
          </a:p>
        </p:txBody>
      </p:sp>
      <p:pic>
        <p:nvPicPr>
          <p:cNvPr id="292" name="Google Shape;292;p39" title="Logo_Excel.jpg"/>
          <p:cNvPicPr preferRelativeResize="0"/>
          <p:nvPr/>
        </p:nvPicPr>
        <p:blipFill>
          <a:blip r:embed="rId3">
            <a:alphaModFix/>
          </a:blip>
          <a:stretch>
            <a:fillRect/>
          </a:stretch>
        </p:blipFill>
        <p:spPr>
          <a:xfrm>
            <a:off x="7772525" y="3743325"/>
            <a:ext cx="1200274" cy="1200274"/>
          </a:xfrm>
          <a:prstGeom prst="rect">
            <a:avLst/>
          </a:prstGeom>
          <a:noFill/>
          <a:ln>
            <a:noFill/>
          </a:ln>
        </p:spPr>
      </p:pic>
      <p:sp>
        <p:nvSpPr>
          <p:cNvPr id="293" name="Google Shape;293;p39"/>
          <p:cNvSpPr txBox="1"/>
          <p:nvPr>
            <p:ph idx="1" type="body"/>
          </p:nvPr>
        </p:nvSpPr>
        <p:spPr>
          <a:xfrm>
            <a:off x="311700" y="1068425"/>
            <a:ext cx="8520600" cy="16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3"/>
                </a:solidFill>
              </a:rPr>
              <a:t>Data analysis | </a:t>
            </a:r>
            <a:r>
              <a:rPr lang="en" sz="2200">
                <a:solidFill>
                  <a:schemeClr val="accent3"/>
                </a:solidFill>
              </a:rPr>
              <a:t>Tableau overview</a:t>
            </a:r>
            <a:endParaRPr sz="2200">
              <a:solidFill>
                <a:schemeClr val="accent3"/>
              </a:solidFill>
            </a:endParaRPr>
          </a:p>
          <a:p>
            <a:pPr indent="0" lvl="0" marL="0" rtl="0" algn="l">
              <a:spcBef>
                <a:spcPts val="1200"/>
              </a:spcBef>
              <a:spcAft>
                <a:spcPts val="0"/>
              </a:spcAft>
              <a:buNone/>
            </a:pPr>
            <a:r>
              <a:t/>
            </a:r>
            <a:endParaRPr sz="2200"/>
          </a:p>
          <a:p>
            <a:pPr indent="0" lvl="0" marL="0" rtl="0" algn="l">
              <a:spcBef>
                <a:spcPts val="1200"/>
              </a:spcBef>
              <a:spcAft>
                <a:spcPts val="1200"/>
              </a:spcAft>
              <a:buNone/>
            </a:pPr>
            <a:r>
              <a:t/>
            </a:r>
            <a:endParaRPr sz="2200"/>
          </a:p>
        </p:txBody>
      </p:sp>
      <p:pic>
        <p:nvPicPr>
          <p:cNvPr id="294" name="Google Shape;294;p39" title="WhatsApp Image 2025-12-05 at 17.56.24_1324d3fb.jpg"/>
          <p:cNvPicPr preferRelativeResize="0"/>
          <p:nvPr/>
        </p:nvPicPr>
        <p:blipFill>
          <a:blip r:embed="rId4">
            <a:alphaModFix/>
          </a:blip>
          <a:stretch>
            <a:fillRect/>
          </a:stretch>
        </p:blipFill>
        <p:spPr>
          <a:xfrm>
            <a:off x="695575" y="1754700"/>
            <a:ext cx="6079276" cy="2883851"/>
          </a:xfrm>
          <a:prstGeom prst="rect">
            <a:avLst/>
          </a:prstGeom>
          <a:noFill/>
          <a:ln>
            <a:noFill/>
          </a:ln>
        </p:spPr>
      </p:pic>
      <p:pic>
        <p:nvPicPr>
          <p:cNvPr id="295" name="Google Shape;295;p39" title="WhatsApp Image 2025-12-05 at 14.30.59_a123f8c0.jpg"/>
          <p:cNvPicPr preferRelativeResize="0"/>
          <p:nvPr/>
        </p:nvPicPr>
        <p:blipFill>
          <a:blip r:embed="rId5">
            <a:alphaModFix/>
          </a:blip>
          <a:stretch>
            <a:fillRect/>
          </a:stretch>
        </p:blipFill>
        <p:spPr>
          <a:xfrm>
            <a:off x="6853700" y="108875"/>
            <a:ext cx="2096925" cy="1174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Project Methodology</a:t>
            </a:r>
            <a:endParaRPr>
              <a:solidFill>
                <a:schemeClr val="accent2"/>
              </a:solidFill>
            </a:endParaRPr>
          </a:p>
        </p:txBody>
      </p:sp>
      <p:pic>
        <p:nvPicPr>
          <p:cNvPr id="301" name="Google Shape;301;p40" title="Logo_Excel.jpg"/>
          <p:cNvPicPr preferRelativeResize="0"/>
          <p:nvPr/>
        </p:nvPicPr>
        <p:blipFill>
          <a:blip r:embed="rId3">
            <a:alphaModFix/>
          </a:blip>
          <a:stretch>
            <a:fillRect/>
          </a:stretch>
        </p:blipFill>
        <p:spPr>
          <a:xfrm>
            <a:off x="7772525" y="3743325"/>
            <a:ext cx="1200274" cy="1200274"/>
          </a:xfrm>
          <a:prstGeom prst="rect">
            <a:avLst/>
          </a:prstGeom>
          <a:noFill/>
          <a:ln>
            <a:noFill/>
          </a:ln>
        </p:spPr>
      </p:pic>
      <p:sp>
        <p:nvSpPr>
          <p:cNvPr id="302" name="Google Shape;302;p40"/>
          <p:cNvSpPr txBox="1"/>
          <p:nvPr>
            <p:ph idx="1" type="body"/>
          </p:nvPr>
        </p:nvSpPr>
        <p:spPr>
          <a:xfrm>
            <a:off x="311700" y="1068425"/>
            <a:ext cx="8520600" cy="16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3"/>
                </a:solidFill>
              </a:rPr>
              <a:t>Data analysis | Tableau overview - Cont’d</a:t>
            </a:r>
            <a:endParaRPr sz="2200">
              <a:solidFill>
                <a:schemeClr val="accent3"/>
              </a:solidFill>
            </a:endParaRPr>
          </a:p>
          <a:p>
            <a:pPr indent="0" lvl="0" marL="0" rtl="0" algn="l">
              <a:spcBef>
                <a:spcPts val="1200"/>
              </a:spcBef>
              <a:spcAft>
                <a:spcPts val="0"/>
              </a:spcAft>
              <a:buNone/>
            </a:pPr>
            <a:r>
              <a:t/>
            </a:r>
            <a:endParaRPr sz="2200"/>
          </a:p>
          <a:p>
            <a:pPr indent="0" lvl="0" marL="0" rtl="0" algn="l">
              <a:spcBef>
                <a:spcPts val="1200"/>
              </a:spcBef>
              <a:spcAft>
                <a:spcPts val="1200"/>
              </a:spcAft>
              <a:buNone/>
            </a:pPr>
            <a:r>
              <a:t/>
            </a:r>
            <a:endParaRPr sz="2200"/>
          </a:p>
        </p:txBody>
      </p:sp>
      <p:pic>
        <p:nvPicPr>
          <p:cNvPr id="303" name="Google Shape;303;p40" title="WhatsApp Image 2025-12-05 at 14.30.59_a123f8c0.jpg"/>
          <p:cNvPicPr preferRelativeResize="0"/>
          <p:nvPr/>
        </p:nvPicPr>
        <p:blipFill>
          <a:blip r:embed="rId4">
            <a:alphaModFix/>
          </a:blip>
          <a:stretch>
            <a:fillRect/>
          </a:stretch>
        </p:blipFill>
        <p:spPr>
          <a:xfrm>
            <a:off x="6853700" y="108875"/>
            <a:ext cx="2096925" cy="1174275"/>
          </a:xfrm>
          <a:prstGeom prst="rect">
            <a:avLst/>
          </a:prstGeom>
          <a:noFill/>
          <a:ln>
            <a:noFill/>
          </a:ln>
        </p:spPr>
      </p:pic>
      <p:pic>
        <p:nvPicPr>
          <p:cNvPr id="304" name="Google Shape;304;p40"/>
          <p:cNvPicPr preferRelativeResize="0"/>
          <p:nvPr/>
        </p:nvPicPr>
        <p:blipFill>
          <a:blip r:embed="rId5">
            <a:alphaModFix/>
          </a:blip>
          <a:stretch>
            <a:fillRect/>
          </a:stretch>
        </p:blipFill>
        <p:spPr>
          <a:xfrm>
            <a:off x="541875" y="1721375"/>
            <a:ext cx="7009949" cy="2931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Project Methodology </a:t>
            </a:r>
            <a:endParaRPr>
              <a:solidFill>
                <a:schemeClr val="accent2"/>
              </a:solidFill>
            </a:endParaRPr>
          </a:p>
        </p:txBody>
      </p:sp>
      <p:pic>
        <p:nvPicPr>
          <p:cNvPr id="310" name="Google Shape;310;p41" title="Logo_Excel.jpg"/>
          <p:cNvPicPr preferRelativeResize="0"/>
          <p:nvPr/>
        </p:nvPicPr>
        <p:blipFill>
          <a:blip r:embed="rId3">
            <a:alphaModFix/>
          </a:blip>
          <a:stretch>
            <a:fillRect/>
          </a:stretch>
        </p:blipFill>
        <p:spPr>
          <a:xfrm>
            <a:off x="7772525" y="3743325"/>
            <a:ext cx="1200274" cy="1200274"/>
          </a:xfrm>
          <a:prstGeom prst="rect">
            <a:avLst/>
          </a:prstGeom>
          <a:noFill/>
          <a:ln>
            <a:noFill/>
          </a:ln>
        </p:spPr>
      </p:pic>
      <p:sp>
        <p:nvSpPr>
          <p:cNvPr id="311" name="Google Shape;311;p41"/>
          <p:cNvSpPr txBox="1"/>
          <p:nvPr>
            <p:ph idx="1" type="body"/>
          </p:nvPr>
        </p:nvSpPr>
        <p:spPr>
          <a:xfrm>
            <a:off x="311700" y="1068425"/>
            <a:ext cx="8520600" cy="16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3"/>
                </a:solidFill>
              </a:rPr>
              <a:t>Data analysis | Tableau overview - Cont’d</a:t>
            </a:r>
            <a:endParaRPr sz="2200">
              <a:solidFill>
                <a:schemeClr val="accent3"/>
              </a:solidFill>
            </a:endParaRPr>
          </a:p>
          <a:p>
            <a:pPr indent="0" lvl="0" marL="0" rtl="0" algn="l">
              <a:spcBef>
                <a:spcPts val="1200"/>
              </a:spcBef>
              <a:spcAft>
                <a:spcPts val="0"/>
              </a:spcAft>
              <a:buNone/>
            </a:pPr>
            <a:r>
              <a:t/>
            </a:r>
            <a:endParaRPr sz="2200"/>
          </a:p>
          <a:p>
            <a:pPr indent="0" lvl="0" marL="0" rtl="0" algn="l">
              <a:spcBef>
                <a:spcPts val="1200"/>
              </a:spcBef>
              <a:spcAft>
                <a:spcPts val="1200"/>
              </a:spcAft>
              <a:buNone/>
            </a:pPr>
            <a:r>
              <a:t/>
            </a:r>
            <a:endParaRPr sz="2200"/>
          </a:p>
        </p:txBody>
      </p:sp>
      <p:pic>
        <p:nvPicPr>
          <p:cNvPr id="312" name="Google Shape;312;p41" title="WhatsApp Image 2025-12-05 at 14.30.59_a123f8c0.jpg"/>
          <p:cNvPicPr preferRelativeResize="0"/>
          <p:nvPr/>
        </p:nvPicPr>
        <p:blipFill>
          <a:blip r:embed="rId4">
            <a:alphaModFix/>
          </a:blip>
          <a:stretch>
            <a:fillRect/>
          </a:stretch>
        </p:blipFill>
        <p:spPr>
          <a:xfrm>
            <a:off x="6853700" y="108875"/>
            <a:ext cx="2096925" cy="1174275"/>
          </a:xfrm>
          <a:prstGeom prst="rect">
            <a:avLst/>
          </a:prstGeom>
          <a:noFill/>
          <a:ln>
            <a:noFill/>
          </a:ln>
        </p:spPr>
      </p:pic>
      <p:pic>
        <p:nvPicPr>
          <p:cNvPr id="313" name="Google Shape;313;p41"/>
          <p:cNvPicPr preferRelativeResize="0"/>
          <p:nvPr/>
        </p:nvPicPr>
        <p:blipFill>
          <a:blip r:embed="rId5">
            <a:alphaModFix/>
          </a:blip>
          <a:stretch>
            <a:fillRect/>
          </a:stretch>
        </p:blipFill>
        <p:spPr>
          <a:xfrm>
            <a:off x="152400" y="1642825"/>
            <a:ext cx="7468225" cy="3348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Project Objectives</a:t>
            </a:r>
            <a:endParaRPr>
              <a:solidFill>
                <a:schemeClr val="accent2"/>
              </a:solidFill>
            </a:endParaRPr>
          </a:p>
        </p:txBody>
      </p:sp>
      <p:sp>
        <p:nvSpPr>
          <p:cNvPr id="76" name="Google Shape;76;p15"/>
          <p:cNvSpPr txBox="1"/>
          <p:nvPr>
            <p:ph idx="1" type="body"/>
          </p:nvPr>
        </p:nvSpPr>
        <p:spPr>
          <a:xfrm>
            <a:off x="311700" y="1152475"/>
            <a:ext cx="8520600" cy="36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The purpose of the project is </a:t>
            </a:r>
            <a:r>
              <a:rPr b="1" lang="en" sz="2000"/>
              <a:t>two-fold</a:t>
            </a:r>
            <a:r>
              <a:rPr lang="en" sz="2000"/>
              <a:t>:</a:t>
            </a:r>
            <a:endParaRPr sz="2000"/>
          </a:p>
          <a:p>
            <a:pPr indent="0" lvl="0" marL="0" rtl="0" algn="l">
              <a:spcBef>
                <a:spcPts val="1200"/>
              </a:spcBef>
              <a:spcAft>
                <a:spcPts val="0"/>
              </a:spcAft>
              <a:buNone/>
            </a:pPr>
            <a:r>
              <a:rPr b="1" lang="en" sz="2000"/>
              <a:t>The first fold:</a:t>
            </a:r>
            <a:r>
              <a:rPr lang="en" sz="2000"/>
              <a:t> describing and comparing the </a:t>
            </a:r>
            <a:r>
              <a:rPr lang="en" sz="2000"/>
              <a:t>consumption</a:t>
            </a:r>
            <a:r>
              <a:rPr lang="en" sz="2000"/>
              <a:t> patterns of public and private modes of transportation, namely the metro and ride-hailing applications.</a:t>
            </a:r>
            <a:endParaRPr sz="2000"/>
          </a:p>
          <a:p>
            <a:pPr indent="0" lvl="0" marL="0" rtl="0" algn="just">
              <a:spcBef>
                <a:spcPts val="1200"/>
              </a:spcBef>
              <a:spcAft>
                <a:spcPts val="0"/>
              </a:spcAft>
              <a:buClr>
                <a:schemeClr val="dk2"/>
              </a:buClr>
              <a:buSzPts val="1100"/>
              <a:buFont typeface="Arial"/>
              <a:buNone/>
            </a:pPr>
            <a:r>
              <a:rPr b="1" lang="en" sz="2000"/>
              <a:t>The second fold:</a:t>
            </a:r>
            <a:r>
              <a:rPr lang="en" sz="2000"/>
              <a:t> discerning the different variables affecting said consumption patterns of the two modes of transportation and offering recommendations to increase the efficiency of the transportation network in the greater Cairo area and reduce its negative environmental impacts.</a:t>
            </a:r>
            <a:endParaRPr sz="2000"/>
          </a:p>
          <a:p>
            <a:pPr indent="0" lvl="0" marL="0" rtl="0" algn="l">
              <a:spcBef>
                <a:spcPts val="0"/>
              </a:spcBef>
              <a:spcAft>
                <a:spcPts val="0"/>
              </a:spcAft>
              <a:buNone/>
            </a:pPr>
            <a:r>
              <a:t/>
            </a:r>
            <a:endParaRPr sz="2000"/>
          </a:p>
          <a:p>
            <a:pPr indent="0" lvl="0" marL="0" rtl="0" algn="l">
              <a:spcBef>
                <a:spcPts val="1200"/>
              </a:spcBef>
              <a:spcAft>
                <a:spcPts val="1200"/>
              </a:spcAft>
              <a:buNone/>
            </a:pPr>
            <a:r>
              <a:t/>
            </a:r>
            <a:endParaRPr sz="2000"/>
          </a:p>
        </p:txBody>
      </p:sp>
      <p:pic>
        <p:nvPicPr>
          <p:cNvPr id="77" name="Google Shape;77;p15" title="Logo_Excel.jpg"/>
          <p:cNvPicPr preferRelativeResize="0"/>
          <p:nvPr/>
        </p:nvPicPr>
        <p:blipFill>
          <a:blip r:embed="rId3">
            <a:alphaModFix/>
          </a:blip>
          <a:stretch>
            <a:fillRect/>
          </a:stretch>
        </p:blipFill>
        <p:spPr>
          <a:xfrm>
            <a:off x="7850125" y="3998275"/>
            <a:ext cx="1045074" cy="1045074"/>
          </a:xfrm>
          <a:prstGeom prst="rect">
            <a:avLst/>
          </a:prstGeom>
          <a:noFill/>
          <a:ln>
            <a:noFill/>
          </a:ln>
        </p:spPr>
      </p:pic>
      <p:pic>
        <p:nvPicPr>
          <p:cNvPr id="78" name="Google Shape;78;p15" title="WhatsApp Image 2025-12-05 at 14.30.59_a123f8c0.jpg"/>
          <p:cNvPicPr preferRelativeResize="0"/>
          <p:nvPr/>
        </p:nvPicPr>
        <p:blipFill>
          <a:blip r:embed="rId4">
            <a:alphaModFix/>
          </a:blip>
          <a:stretch>
            <a:fillRect/>
          </a:stretch>
        </p:blipFill>
        <p:spPr>
          <a:xfrm>
            <a:off x="6853700" y="108875"/>
            <a:ext cx="2096925" cy="11742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Project Methodology</a:t>
            </a:r>
            <a:endParaRPr>
              <a:solidFill>
                <a:schemeClr val="accent2"/>
              </a:solidFill>
            </a:endParaRPr>
          </a:p>
        </p:txBody>
      </p:sp>
      <p:pic>
        <p:nvPicPr>
          <p:cNvPr id="319" name="Google Shape;319;p42" title="Logo_Excel.jpg"/>
          <p:cNvPicPr preferRelativeResize="0"/>
          <p:nvPr/>
        </p:nvPicPr>
        <p:blipFill>
          <a:blip r:embed="rId3">
            <a:alphaModFix/>
          </a:blip>
          <a:stretch>
            <a:fillRect/>
          </a:stretch>
        </p:blipFill>
        <p:spPr>
          <a:xfrm>
            <a:off x="7772525" y="3743325"/>
            <a:ext cx="1200274" cy="1200274"/>
          </a:xfrm>
          <a:prstGeom prst="rect">
            <a:avLst/>
          </a:prstGeom>
          <a:noFill/>
          <a:ln>
            <a:noFill/>
          </a:ln>
        </p:spPr>
      </p:pic>
      <p:sp>
        <p:nvSpPr>
          <p:cNvPr id="320" name="Google Shape;320;p42"/>
          <p:cNvSpPr txBox="1"/>
          <p:nvPr>
            <p:ph idx="1" type="body"/>
          </p:nvPr>
        </p:nvSpPr>
        <p:spPr>
          <a:xfrm>
            <a:off x="311700" y="1068425"/>
            <a:ext cx="8520600" cy="16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3"/>
                </a:solidFill>
              </a:rPr>
              <a:t>Data analysis | Tableau overview - Cont’d</a:t>
            </a:r>
            <a:endParaRPr sz="2200">
              <a:solidFill>
                <a:schemeClr val="accent3"/>
              </a:solidFill>
            </a:endParaRPr>
          </a:p>
          <a:p>
            <a:pPr indent="0" lvl="0" marL="0" rtl="0" algn="l">
              <a:spcBef>
                <a:spcPts val="1200"/>
              </a:spcBef>
              <a:spcAft>
                <a:spcPts val="0"/>
              </a:spcAft>
              <a:buNone/>
            </a:pPr>
            <a:r>
              <a:t/>
            </a:r>
            <a:endParaRPr sz="2200"/>
          </a:p>
          <a:p>
            <a:pPr indent="0" lvl="0" marL="0" rtl="0" algn="l">
              <a:spcBef>
                <a:spcPts val="1200"/>
              </a:spcBef>
              <a:spcAft>
                <a:spcPts val="1200"/>
              </a:spcAft>
              <a:buNone/>
            </a:pPr>
            <a:r>
              <a:t/>
            </a:r>
            <a:endParaRPr sz="2200"/>
          </a:p>
        </p:txBody>
      </p:sp>
      <p:pic>
        <p:nvPicPr>
          <p:cNvPr id="321" name="Google Shape;321;p42" title="WhatsApp Image 2025-12-05 at 14.30.59_a123f8c0.jpg"/>
          <p:cNvPicPr preferRelativeResize="0"/>
          <p:nvPr/>
        </p:nvPicPr>
        <p:blipFill>
          <a:blip r:embed="rId4">
            <a:alphaModFix/>
          </a:blip>
          <a:stretch>
            <a:fillRect/>
          </a:stretch>
        </p:blipFill>
        <p:spPr>
          <a:xfrm>
            <a:off x="6853700" y="108875"/>
            <a:ext cx="2096925" cy="1174275"/>
          </a:xfrm>
          <a:prstGeom prst="rect">
            <a:avLst/>
          </a:prstGeom>
          <a:noFill/>
          <a:ln>
            <a:noFill/>
          </a:ln>
        </p:spPr>
      </p:pic>
      <p:pic>
        <p:nvPicPr>
          <p:cNvPr id="322" name="Google Shape;322;p42"/>
          <p:cNvPicPr preferRelativeResize="0"/>
          <p:nvPr/>
        </p:nvPicPr>
        <p:blipFill>
          <a:blip r:embed="rId5">
            <a:alphaModFix/>
          </a:blip>
          <a:stretch>
            <a:fillRect/>
          </a:stretch>
        </p:blipFill>
        <p:spPr>
          <a:xfrm>
            <a:off x="430050" y="1695575"/>
            <a:ext cx="6958351" cy="3248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Results and discussion</a:t>
            </a:r>
            <a:endParaRPr>
              <a:solidFill>
                <a:schemeClr val="accent2"/>
              </a:solidFill>
            </a:endParaRPr>
          </a:p>
        </p:txBody>
      </p:sp>
      <p:sp>
        <p:nvSpPr>
          <p:cNvPr id="328" name="Google Shape;328;p43"/>
          <p:cNvSpPr txBox="1"/>
          <p:nvPr>
            <p:ph idx="1" type="body"/>
          </p:nvPr>
        </p:nvSpPr>
        <p:spPr>
          <a:xfrm>
            <a:off x="145825" y="1531700"/>
            <a:ext cx="8686500" cy="3260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
              <a:t>Average duration of trips: </a:t>
            </a:r>
            <a:r>
              <a:rPr b="1" lang="en"/>
              <a:t>53 </a:t>
            </a:r>
            <a:r>
              <a:rPr lang="en"/>
              <a:t>minutes</a:t>
            </a:r>
            <a:endParaRPr/>
          </a:p>
          <a:p>
            <a:pPr indent="0" lvl="0" marL="457200" rtl="0" algn="just">
              <a:spcBef>
                <a:spcPts val="0"/>
              </a:spcBef>
              <a:spcAft>
                <a:spcPts val="0"/>
              </a:spcAft>
              <a:buNone/>
            </a:pPr>
            <a:r>
              <a:t/>
            </a:r>
            <a:endParaRPr sz="900"/>
          </a:p>
          <a:p>
            <a:pPr indent="-342900" lvl="0" marL="457200" rtl="0" algn="l">
              <a:spcBef>
                <a:spcPts val="0"/>
              </a:spcBef>
              <a:spcAft>
                <a:spcPts val="0"/>
              </a:spcAft>
              <a:buSzPts val="1800"/>
              <a:buChar char="●"/>
            </a:pPr>
            <a:r>
              <a:rPr lang="en"/>
              <a:t>In 2024, the day with the highest number of trips was </a:t>
            </a:r>
            <a:r>
              <a:rPr b="1" lang="en"/>
              <a:t>Monday</a:t>
            </a:r>
            <a:r>
              <a:rPr lang="en"/>
              <a:t>, with </a:t>
            </a:r>
            <a:r>
              <a:rPr b="1" lang="en"/>
              <a:t>96 </a:t>
            </a:r>
            <a:r>
              <a:rPr lang="en"/>
              <a:t>trips, whereas during the first three quarters in 2025, the day with the highest number of trips was </a:t>
            </a:r>
            <a:r>
              <a:rPr b="1" lang="en"/>
              <a:t>Friday</a:t>
            </a:r>
            <a:r>
              <a:rPr lang="en"/>
              <a:t>, with</a:t>
            </a:r>
            <a:r>
              <a:rPr b="1" lang="en"/>
              <a:t> 75 </a:t>
            </a:r>
            <a:r>
              <a:rPr lang="en"/>
              <a:t>trips</a:t>
            </a:r>
            <a:endParaRPr/>
          </a:p>
          <a:p>
            <a:pPr indent="0" lvl="0" marL="457200" rtl="0" algn="l">
              <a:spcBef>
                <a:spcPts val="1200"/>
              </a:spcBef>
              <a:spcAft>
                <a:spcPts val="0"/>
              </a:spcAft>
              <a:buNone/>
            </a:pPr>
            <a:r>
              <a:t/>
            </a:r>
            <a:endParaRPr sz="100"/>
          </a:p>
          <a:p>
            <a:pPr indent="-342900" lvl="0" marL="457200" rtl="0" algn="l">
              <a:spcBef>
                <a:spcPts val="1200"/>
              </a:spcBef>
              <a:spcAft>
                <a:spcPts val="0"/>
              </a:spcAft>
              <a:buSzPts val="1800"/>
              <a:buChar char="●"/>
            </a:pPr>
            <a:r>
              <a:rPr lang="en"/>
              <a:t>In 2024, </a:t>
            </a:r>
            <a:r>
              <a:rPr lang="en"/>
              <a:t>the</a:t>
            </a:r>
            <a:r>
              <a:rPr lang="en"/>
              <a:t> rush hour was </a:t>
            </a:r>
            <a:r>
              <a:rPr b="1" lang="en"/>
              <a:t>6 pm</a:t>
            </a:r>
            <a:r>
              <a:rPr lang="en"/>
              <a:t>, with a total of </a:t>
            </a:r>
            <a:r>
              <a:rPr b="1" lang="en"/>
              <a:t>34</a:t>
            </a:r>
            <a:r>
              <a:rPr lang="en"/>
              <a:t> trips, and in the first three quarters of 2025, the rush hour was </a:t>
            </a:r>
            <a:r>
              <a:rPr b="1" lang="en"/>
              <a:t>5 am</a:t>
            </a:r>
            <a:r>
              <a:rPr lang="en"/>
              <a:t>, with a total of </a:t>
            </a:r>
            <a:r>
              <a:rPr b="1" lang="en"/>
              <a:t>24 trips</a:t>
            </a:r>
            <a:endParaRPr b="1"/>
          </a:p>
          <a:p>
            <a:pPr indent="0" lvl="0" marL="457200" rtl="0" algn="l">
              <a:spcBef>
                <a:spcPts val="1200"/>
              </a:spcBef>
              <a:spcAft>
                <a:spcPts val="0"/>
              </a:spcAft>
              <a:buNone/>
            </a:pPr>
            <a:r>
              <a:t/>
            </a:r>
            <a:endParaRPr b="1" sz="100"/>
          </a:p>
          <a:p>
            <a:pPr indent="-342900" lvl="0" marL="457200" rtl="0" algn="l">
              <a:spcBef>
                <a:spcPts val="1200"/>
              </a:spcBef>
              <a:spcAft>
                <a:spcPts val="0"/>
              </a:spcAft>
              <a:buSzPts val="1800"/>
              <a:buChar char="●"/>
            </a:pPr>
            <a:r>
              <a:rPr lang="en"/>
              <a:t>The most frequent points of departure were the </a:t>
            </a:r>
            <a:r>
              <a:rPr b="1" lang="en"/>
              <a:t>6th of October </a:t>
            </a:r>
            <a:r>
              <a:rPr lang="en"/>
              <a:t>and </a:t>
            </a:r>
            <a:r>
              <a:rPr b="1" lang="en"/>
              <a:t>Maadi</a:t>
            </a:r>
            <a:endParaRPr/>
          </a:p>
          <a:p>
            <a:pPr indent="0" lvl="0" marL="457200" rtl="0" algn="l">
              <a:spcBef>
                <a:spcPts val="1200"/>
              </a:spcBef>
              <a:spcAft>
                <a:spcPts val="1200"/>
              </a:spcAft>
              <a:buNone/>
            </a:pPr>
            <a:r>
              <a:t/>
            </a:r>
            <a:endParaRPr sz="2000"/>
          </a:p>
        </p:txBody>
      </p:sp>
      <p:pic>
        <p:nvPicPr>
          <p:cNvPr id="329" name="Google Shape;329;p43" title="Logo_Excel.jpg"/>
          <p:cNvPicPr preferRelativeResize="0"/>
          <p:nvPr/>
        </p:nvPicPr>
        <p:blipFill>
          <a:blip r:embed="rId3">
            <a:alphaModFix/>
          </a:blip>
          <a:stretch>
            <a:fillRect/>
          </a:stretch>
        </p:blipFill>
        <p:spPr>
          <a:xfrm>
            <a:off x="7909800" y="4057950"/>
            <a:ext cx="985400" cy="985400"/>
          </a:xfrm>
          <a:prstGeom prst="rect">
            <a:avLst/>
          </a:prstGeom>
          <a:noFill/>
          <a:ln>
            <a:noFill/>
          </a:ln>
        </p:spPr>
      </p:pic>
      <p:pic>
        <p:nvPicPr>
          <p:cNvPr id="330" name="Google Shape;330;p43" title="WhatsApp Image 2025-12-05 at 14.30.59_a123f8c0.jpg"/>
          <p:cNvPicPr preferRelativeResize="0"/>
          <p:nvPr/>
        </p:nvPicPr>
        <p:blipFill>
          <a:blip r:embed="rId4">
            <a:alphaModFix/>
          </a:blip>
          <a:stretch>
            <a:fillRect/>
          </a:stretch>
        </p:blipFill>
        <p:spPr>
          <a:xfrm>
            <a:off x="6853700" y="108875"/>
            <a:ext cx="2096925" cy="1174275"/>
          </a:xfrm>
          <a:prstGeom prst="rect">
            <a:avLst/>
          </a:prstGeom>
          <a:noFill/>
          <a:ln>
            <a:noFill/>
          </a:ln>
        </p:spPr>
      </p:pic>
      <p:sp>
        <p:nvSpPr>
          <p:cNvPr id="331" name="Google Shape;331;p43"/>
          <p:cNvSpPr txBox="1"/>
          <p:nvPr/>
        </p:nvSpPr>
        <p:spPr>
          <a:xfrm>
            <a:off x="410150" y="1008500"/>
            <a:ext cx="30000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200">
                <a:solidFill>
                  <a:schemeClr val="accent3"/>
                </a:solidFill>
                <a:latin typeface="Source Sans Pro"/>
                <a:ea typeface="Source Sans Pro"/>
                <a:cs typeface="Source Sans Pro"/>
                <a:sym typeface="Source Sans Pro"/>
              </a:rPr>
              <a:t>Key insights | Trips</a:t>
            </a:r>
            <a:endParaRPr sz="2000">
              <a:solidFill>
                <a:schemeClr val="lt2"/>
              </a:solidFill>
              <a:latin typeface="Source Sans Pro"/>
              <a:ea typeface="Source Sans Pro"/>
              <a:cs typeface="Source Sans Pro"/>
              <a:sym typeface="Source Sans P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Results and discussion</a:t>
            </a:r>
            <a:endParaRPr>
              <a:solidFill>
                <a:schemeClr val="accent2"/>
              </a:solidFill>
            </a:endParaRPr>
          </a:p>
        </p:txBody>
      </p:sp>
      <p:sp>
        <p:nvSpPr>
          <p:cNvPr id="337" name="Google Shape;337;p44"/>
          <p:cNvSpPr txBox="1"/>
          <p:nvPr>
            <p:ph idx="1" type="body"/>
          </p:nvPr>
        </p:nvSpPr>
        <p:spPr>
          <a:xfrm>
            <a:off x="311700" y="1531700"/>
            <a:ext cx="8520600" cy="3260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The sum of fares in 2024 and the first three quarters of 2025 was </a:t>
            </a:r>
            <a:r>
              <a:rPr b="1" lang="en" sz="2000"/>
              <a:t>EGP 209.5K</a:t>
            </a:r>
            <a:endParaRPr b="1" sz="2000"/>
          </a:p>
          <a:p>
            <a:pPr indent="-355600" lvl="0" marL="457200" rtl="0" algn="l">
              <a:spcBef>
                <a:spcPts val="0"/>
              </a:spcBef>
              <a:spcAft>
                <a:spcPts val="0"/>
              </a:spcAft>
              <a:buSzPts val="2000"/>
              <a:buChar char="●"/>
            </a:pPr>
            <a:r>
              <a:rPr lang="en" sz="2000"/>
              <a:t>In the first three quarters of 2024, the sum of fares was</a:t>
            </a:r>
            <a:r>
              <a:rPr b="1" lang="en" sz="2000"/>
              <a:t> EGP 76K</a:t>
            </a:r>
            <a:r>
              <a:rPr lang="en" sz="2000"/>
              <a:t>, attained through </a:t>
            </a:r>
            <a:r>
              <a:rPr b="1" lang="en" sz="2000"/>
              <a:t>494 </a:t>
            </a:r>
            <a:r>
              <a:rPr lang="en" sz="2000"/>
              <a:t>trips, whereas in the first three quarters of 2025, the sum of fares was </a:t>
            </a:r>
            <a:r>
              <a:rPr b="1" lang="en" sz="2000"/>
              <a:t>EGP 92K</a:t>
            </a:r>
            <a:r>
              <a:rPr lang="en" sz="2000"/>
              <a:t>, attained through </a:t>
            </a:r>
            <a:r>
              <a:rPr b="1" lang="en" sz="2000"/>
              <a:t>396</a:t>
            </a:r>
            <a:r>
              <a:rPr lang="en" sz="2000"/>
              <a:t> trips</a:t>
            </a:r>
            <a:endParaRPr sz="2000"/>
          </a:p>
          <a:p>
            <a:pPr indent="-355600" lvl="0" marL="457200" rtl="0" algn="l">
              <a:spcBef>
                <a:spcPts val="0"/>
              </a:spcBef>
              <a:spcAft>
                <a:spcPts val="0"/>
              </a:spcAft>
              <a:buSzPts val="2000"/>
              <a:buChar char="●"/>
            </a:pPr>
            <a:r>
              <a:rPr lang="en" sz="2000"/>
              <a:t>The reason for the increase in fares in 2025, despite the decrease in the number of trips is the several rounds of increases in fuel prices, suggesting that consumers chose alternative, cheaper modes of transportation.</a:t>
            </a:r>
            <a:endParaRPr sz="2000"/>
          </a:p>
          <a:p>
            <a:pPr indent="0" lvl="0" marL="0" rtl="0" algn="l">
              <a:spcBef>
                <a:spcPts val="1200"/>
              </a:spcBef>
              <a:spcAft>
                <a:spcPts val="0"/>
              </a:spcAft>
              <a:buNone/>
            </a:pPr>
            <a:r>
              <a:t/>
            </a:r>
            <a:endParaRPr sz="2000"/>
          </a:p>
          <a:p>
            <a:pPr indent="0" lvl="0" marL="457200" rtl="0" algn="l">
              <a:spcBef>
                <a:spcPts val="1200"/>
              </a:spcBef>
              <a:spcAft>
                <a:spcPts val="1200"/>
              </a:spcAft>
              <a:buNone/>
            </a:pPr>
            <a:r>
              <a:t/>
            </a:r>
            <a:endParaRPr sz="2000"/>
          </a:p>
        </p:txBody>
      </p:sp>
      <p:pic>
        <p:nvPicPr>
          <p:cNvPr id="338" name="Google Shape;338;p44" title="Logo_Excel.jpg"/>
          <p:cNvPicPr preferRelativeResize="0"/>
          <p:nvPr/>
        </p:nvPicPr>
        <p:blipFill>
          <a:blip r:embed="rId3">
            <a:alphaModFix/>
          </a:blip>
          <a:stretch>
            <a:fillRect/>
          </a:stretch>
        </p:blipFill>
        <p:spPr>
          <a:xfrm>
            <a:off x="8075950" y="4058425"/>
            <a:ext cx="985400" cy="985400"/>
          </a:xfrm>
          <a:prstGeom prst="rect">
            <a:avLst/>
          </a:prstGeom>
          <a:noFill/>
          <a:ln>
            <a:noFill/>
          </a:ln>
        </p:spPr>
      </p:pic>
      <p:pic>
        <p:nvPicPr>
          <p:cNvPr id="339" name="Google Shape;339;p44" title="WhatsApp Image 2025-12-05 at 14.30.59_a123f8c0.jpg"/>
          <p:cNvPicPr preferRelativeResize="0"/>
          <p:nvPr/>
        </p:nvPicPr>
        <p:blipFill>
          <a:blip r:embed="rId4">
            <a:alphaModFix/>
          </a:blip>
          <a:stretch>
            <a:fillRect/>
          </a:stretch>
        </p:blipFill>
        <p:spPr>
          <a:xfrm>
            <a:off x="6853700" y="108875"/>
            <a:ext cx="2096925" cy="1174275"/>
          </a:xfrm>
          <a:prstGeom prst="rect">
            <a:avLst/>
          </a:prstGeom>
          <a:noFill/>
          <a:ln>
            <a:noFill/>
          </a:ln>
        </p:spPr>
      </p:pic>
      <p:sp>
        <p:nvSpPr>
          <p:cNvPr id="340" name="Google Shape;340;p44"/>
          <p:cNvSpPr txBox="1"/>
          <p:nvPr/>
        </p:nvSpPr>
        <p:spPr>
          <a:xfrm>
            <a:off x="410150" y="1008500"/>
            <a:ext cx="50409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200">
                <a:solidFill>
                  <a:schemeClr val="accent3"/>
                </a:solidFill>
                <a:latin typeface="Source Sans Pro"/>
                <a:ea typeface="Source Sans Pro"/>
                <a:cs typeface="Source Sans Pro"/>
                <a:sym typeface="Source Sans Pro"/>
              </a:rPr>
              <a:t>Key insights | Trips - Cont’d</a:t>
            </a:r>
            <a:endParaRPr sz="2000">
              <a:solidFill>
                <a:schemeClr val="lt2"/>
              </a:solidFill>
              <a:latin typeface="Source Sans Pro"/>
              <a:ea typeface="Source Sans Pro"/>
              <a:cs typeface="Source Sans Pro"/>
              <a:sym typeface="Source Sans Pr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Results and discussion</a:t>
            </a:r>
            <a:endParaRPr>
              <a:solidFill>
                <a:schemeClr val="accent2"/>
              </a:solidFill>
            </a:endParaRPr>
          </a:p>
        </p:txBody>
      </p:sp>
      <p:sp>
        <p:nvSpPr>
          <p:cNvPr id="346" name="Google Shape;346;p45"/>
          <p:cNvSpPr txBox="1"/>
          <p:nvPr>
            <p:ph idx="1" type="body"/>
          </p:nvPr>
        </p:nvSpPr>
        <p:spPr>
          <a:xfrm>
            <a:off x="311700" y="1458275"/>
            <a:ext cx="8520600" cy="3431700"/>
          </a:xfrm>
          <a:prstGeom prst="rect">
            <a:avLst/>
          </a:prstGeom>
        </p:spPr>
        <p:txBody>
          <a:bodyPr anchorCtr="0" anchor="t" bIns="91425" lIns="91425" spcFirstLastPara="1" rIns="91425" wrap="square" tIns="91425">
            <a:noAutofit/>
          </a:bodyPr>
          <a:lstStyle/>
          <a:p>
            <a:pPr indent="-355600" lvl="0" marL="457200" rtl="0" algn="just">
              <a:spcBef>
                <a:spcPts val="0"/>
              </a:spcBef>
              <a:spcAft>
                <a:spcPts val="0"/>
              </a:spcAft>
              <a:buSzPts val="2000"/>
              <a:buChar char="●"/>
            </a:pPr>
            <a:r>
              <a:rPr lang="en" sz="2000"/>
              <a:t>The customer base for the ride-hailing app had an </a:t>
            </a:r>
            <a:r>
              <a:rPr b="1" lang="en" sz="2000"/>
              <a:t>equal split </a:t>
            </a:r>
            <a:r>
              <a:rPr lang="en" sz="2000"/>
              <a:t>of males and females</a:t>
            </a:r>
            <a:endParaRPr sz="2000"/>
          </a:p>
          <a:p>
            <a:pPr indent="-355600" lvl="0" marL="457200" rtl="0" algn="l">
              <a:spcBef>
                <a:spcPts val="0"/>
              </a:spcBef>
              <a:spcAft>
                <a:spcPts val="0"/>
              </a:spcAft>
              <a:buSzPts val="2000"/>
              <a:buChar char="●"/>
            </a:pPr>
            <a:r>
              <a:rPr lang="en" sz="2000"/>
              <a:t>The customer base was divided into </a:t>
            </a:r>
            <a:r>
              <a:rPr b="1" lang="en" sz="2000"/>
              <a:t>4</a:t>
            </a:r>
            <a:r>
              <a:rPr lang="en" sz="2000"/>
              <a:t> age groups, as follows:</a:t>
            </a:r>
            <a:endParaRPr sz="2000"/>
          </a:p>
          <a:p>
            <a:pPr indent="-355600" lvl="0" marL="457200" rtl="0" algn="l">
              <a:spcBef>
                <a:spcPts val="0"/>
              </a:spcBef>
              <a:spcAft>
                <a:spcPts val="0"/>
              </a:spcAft>
              <a:buSzPts val="2000"/>
              <a:buChar char="-"/>
            </a:pPr>
            <a:r>
              <a:rPr b="1" lang="en" sz="2000"/>
              <a:t>12%</a:t>
            </a:r>
            <a:r>
              <a:rPr lang="en" sz="2000"/>
              <a:t> were young adults</a:t>
            </a:r>
            <a:endParaRPr sz="2000"/>
          </a:p>
          <a:p>
            <a:pPr indent="-355600" lvl="0" marL="457200" rtl="0" algn="l">
              <a:spcBef>
                <a:spcPts val="0"/>
              </a:spcBef>
              <a:spcAft>
                <a:spcPts val="0"/>
              </a:spcAft>
              <a:buSzPts val="2000"/>
              <a:buChar char="-"/>
            </a:pPr>
            <a:r>
              <a:rPr b="1" lang="en" sz="2000"/>
              <a:t>33%</a:t>
            </a:r>
            <a:r>
              <a:rPr lang="en" sz="2000"/>
              <a:t> were adults</a:t>
            </a:r>
            <a:endParaRPr sz="2000"/>
          </a:p>
          <a:p>
            <a:pPr indent="-355600" lvl="0" marL="457200" rtl="0" algn="l">
              <a:spcBef>
                <a:spcPts val="0"/>
              </a:spcBef>
              <a:spcAft>
                <a:spcPts val="0"/>
              </a:spcAft>
              <a:buSzPts val="2000"/>
              <a:buChar char="-"/>
            </a:pPr>
            <a:r>
              <a:rPr b="1" lang="en" sz="2000"/>
              <a:t>45%</a:t>
            </a:r>
            <a:r>
              <a:rPr lang="en" sz="2000"/>
              <a:t> were middle-aged citizens</a:t>
            </a:r>
            <a:endParaRPr sz="2000"/>
          </a:p>
          <a:p>
            <a:pPr indent="-355600" lvl="0" marL="457200" rtl="0" algn="l">
              <a:spcBef>
                <a:spcPts val="0"/>
              </a:spcBef>
              <a:spcAft>
                <a:spcPts val="0"/>
              </a:spcAft>
              <a:buSzPts val="2000"/>
              <a:buChar char="-"/>
            </a:pPr>
            <a:r>
              <a:rPr b="1" lang="en" sz="2000"/>
              <a:t>11%</a:t>
            </a:r>
            <a:r>
              <a:rPr lang="en" sz="2000"/>
              <a:t> were senior citizens </a:t>
            </a:r>
            <a:endParaRPr sz="2000"/>
          </a:p>
          <a:p>
            <a:pPr indent="-355600" lvl="0" marL="457200" rtl="0" algn="l">
              <a:spcBef>
                <a:spcPts val="0"/>
              </a:spcBef>
              <a:spcAft>
                <a:spcPts val="0"/>
              </a:spcAft>
              <a:buSzPts val="2000"/>
              <a:buChar char="●"/>
            </a:pPr>
            <a:r>
              <a:rPr lang="en" sz="2000"/>
              <a:t>The most frequently used payment </a:t>
            </a:r>
            <a:r>
              <a:rPr lang="en" sz="2000"/>
              <a:t>method was </a:t>
            </a:r>
            <a:r>
              <a:rPr b="1" lang="en" sz="2000"/>
              <a:t>electronic payments</a:t>
            </a:r>
            <a:r>
              <a:rPr lang="en" sz="2000"/>
              <a:t>, used </a:t>
            </a:r>
            <a:r>
              <a:rPr b="1" lang="en" sz="2000"/>
              <a:t>688</a:t>
            </a:r>
            <a:r>
              <a:rPr lang="en" sz="2000"/>
              <a:t> times, whereas </a:t>
            </a:r>
            <a:r>
              <a:rPr b="1" lang="en" sz="2000"/>
              <a:t>cash payment</a:t>
            </a:r>
            <a:r>
              <a:rPr lang="en" sz="2000"/>
              <a:t> was used </a:t>
            </a:r>
            <a:r>
              <a:rPr b="1" lang="en" sz="2000"/>
              <a:t>312</a:t>
            </a:r>
            <a:r>
              <a:rPr lang="en" sz="2000"/>
              <a:t> times</a:t>
            </a:r>
            <a:endParaRPr sz="2000"/>
          </a:p>
        </p:txBody>
      </p:sp>
      <p:pic>
        <p:nvPicPr>
          <p:cNvPr id="347" name="Google Shape;347;p45" title="Logo_Excel.jpg"/>
          <p:cNvPicPr preferRelativeResize="0"/>
          <p:nvPr/>
        </p:nvPicPr>
        <p:blipFill>
          <a:blip r:embed="rId3">
            <a:alphaModFix/>
          </a:blip>
          <a:stretch>
            <a:fillRect/>
          </a:stretch>
        </p:blipFill>
        <p:spPr>
          <a:xfrm>
            <a:off x="8164550" y="4279425"/>
            <a:ext cx="786076" cy="786076"/>
          </a:xfrm>
          <a:prstGeom prst="rect">
            <a:avLst/>
          </a:prstGeom>
          <a:noFill/>
          <a:ln>
            <a:noFill/>
          </a:ln>
        </p:spPr>
      </p:pic>
      <p:pic>
        <p:nvPicPr>
          <p:cNvPr id="348" name="Google Shape;348;p45" title="WhatsApp Image 2025-12-05 at 14.30.59_a123f8c0.jpg"/>
          <p:cNvPicPr preferRelativeResize="0"/>
          <p:nvPr/>
        </p:nvPicPr>
        <p:blipFill>
          <a:blip r:embed="rId4">
            <a:alphaModFix/>
          </a:blip>
          <a:stretch>
            <a:fillRect/>
          </a:stretch>
        </p:blipFill>
        <p:spPr>
          <a:xfrm>
            <a:off x="6853700" y="108875"/>
            <a:ext cx="2096925" cy="1174275"/>
          </a:xfrm>
          <a:prstGeom prst="rect">
            <a:avLst/>
          </a:prstGeom>
          <a:noFill/>
          <a:ln>
            <a:noFill/>
          </a:ln>
        </p:spPr>
      </p:pic>
      <p:sp>
        <p:nvSpPr>
          <p:cNvPr id="349" name="Google Shape;349;p45"/>
          <p:cNvSpPr txBox="1"/>
          <p:nvPr/>
        </p:nvSpPr>
        <p:spPr>
          <a:xfrm>
            <a:off x="410150" y="1068425"/>
            <a:ext cx="3302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200">
                <a:solidFill>
                  <a:schemeClr val="accent3"/>
                </a:solidFill>
                <a:latin typeface="Source Sans Pro"/>
                <a:ea typeface="Source Sans Pro"/>
                <a:cs typeface="Source Sans Pro"/>
                <a:sym typeface="Source Sans Pro"/>
              </a:rPr>
              <a:t>Key insights | Customers</a:t>
            </a:r>
            <a:endParaRPr sz="2000">
              <a:solidFill>
                <a:schemeClr val="lt2"/>
              </a:solidFill>
              <a:latin typeface="Source Sans Pro"/>
              <a:ea typeface="Source Sans Pro"/>
              <a:cs typeface="Source Sans Pro"/>
              <a:sym typeface="Source Sans Pr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Results and discussion</a:t>
            </a:r>
            <a:endParaRPr>
              <a:solidFill>
                <a:schemeClr val="accent2"/>
              </a:solidFill>
            </a:endParaRPr>
          </a:p>
        </p:txBody>
      </p:sp>
      <p:sp>
        <p:nvSpPr>
          <p:cNvPr id="355" name="Google Shape;355;p46"/>
          <p:cNvSpPr txBox="1"/>
          <p:nvPr>
            <p:ph idx="1" type="body"/>
          </p:nvPr>
        </p:nvSpPr>
        <p:spPr>
          <a:xfrm>
            <a:off x="311700" y="1152475"/>
            <a:ext cx="8520600" cy="3606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2000"/>
          </a:p>
          <a:p>
            <a:pPr indent="-355600" lvl="0" marL="457200" rtl="0" algn="l">
              <a:spcBef>
                <a:spcPts val="0"/>
              </a:spcBef>
              <a:spcAft>
                <a:spcPts val="0"/>
              </a:spcAft>
              <a:buSzPts val="2000"/>
              <a:buChar char="●"/>
            </a:pPr>
            <a:r>
              <a:rPr b="1" lang="en" sz="2000"/>
              <a:t>43% </a:t>
            </a:r>
            <a:r>
              <a:rPr lang="en" sz="2000"/>
              <a:t>of the drivers received </a:t>
            </a:r>
            <a:r>
              <a:rPr b="1" lang="en" sz="2000"/>
              <a:t>Very Good </a:t>
            </a:r>
            <a:r>
              <a:rPr lang="en" sz="2000"/>
              <a:t>rating, </a:t>
            </a:r>
            <a:r>
              <a:rPr b="1" lang="en" sz="2000"/>
              <a:t>30%</a:t>
            </a:r>
            <a:r>
              <a:rPr lang="en" sz="2000"/>
              <a:t> of the drivers received </a:t>
            </a:r>
            <a:r>
              <a:rPr b="1" lang="en" sz="2000"/>
              <a:t>Excellent </a:t>
            </a:r>
            <a:r>
              <a:rPr lang="en" sz="2000"/>
              <a:t>rating, </a:t>
            </a:r>
            <a:r>
              <a:rPr b="1" lang="en" sz="2000"/>
              <a:t> </a:t>
            </a:r>
            <a:r>
              <a:rPr lang="en" sz="2000"/>
              <a:t>and </a:t>
            </a:r>
            <a:r>
              <a:rPr b="1" lang="en" sz="2000"/>
              <a:t>27%</a:t>
            </a:r>
            <a:r>
              <a:rPr lang="en" sz="2000"/>
              <a:t> received </a:t>
            </a:r>
            <a:r>
              <a:rPr b="1" lang="en" sz="2000"/>
              <a:t>Good</a:t>
            </a:r>
            <a:r>
              <a:rPr lang="en" sz="2000"/>
              <a:t> rating</a:t>
            </a:r>
            <a:endParaRPr sz="2000"/>
          </a:p>
          <a:p>
            <a:pPr indent="0" lvl="0" marL="0" rtl="0" algn="l">
              <a:spcBef>
                <a:spcPts val="1200"/>
              </a:spcBef>
              <a:spcAft>
                <a:spcPts val="0"/>
              </a:spcAft>
              <a:buNone/>
            </a:pPr>
            <a:r>
              <a:t/>
            </a:r>
            <a:endParaRPr sz="2000"/>
          </a:p>
          <a:p>
            <a:pPr indent="-355600" lvl="0" marL="457200" rtl="0" algn="l">
              <a:spcBef>
                <a:spcPts val="1200"/>
              </a:spcBef>
              <a:spcAft>
                <a:spcPts val="0"/>
              </a:spcAft>
              <a:buSzPts val="2000"/>
              <a:buChar char="●"/>
            </a:pPr>
            <a:r>
              <a:rPr lang="en" sz="2000"/>
              <a:t>The most frequently used car model for the trips was </a:t>
            </a:r>
            <a:r>
              <a:rPr b="1" lang="en" sz="2000"/>
              <a:t>Hyundai</a:t>
            </a:r>
            <a:r>
              <a:rPr lang="en" sz="2000"/>
              <a:t>, which completed </a:t>
            </a:r>
            <a:r>
              <a:rPr b="1" lang="en" sz="2000"/>
              <a:t>277 </a:t>
            </a:r>
            <a:r>
              <a:rPr lang="en" sz="2000"/>
              <a:t>trips, and earned</a:t>
            </a:r>
            <a:r>
              <a:rPr b="1" lang="en" sz="2000"/>
              <a:t> EGP 59K </a:t>
            </a:r>
            <a:r>
              <a:rPr lang="en" sz="2000"/>
              <a:t>in fares, whereas the least frequently used car model was </a:t>
            </a:r>
            <a:r>
              <a:rPr b="1" lang="en" sz="2000"/>
              <a:t>Nissan</a:t>
            </a:r>
            <a:r>
              <a:rPr lang="en" sz="2000"/>
              <a:t>, which completed </a:t>
            </a:r>
            <a:r>
              <a:rPr b="1" lang="en" sz="2000"/>
              <a:t>121</a:t>
            </a:r>
            <a:r>
              <a:rPr lang="en" sz="2000"/>
              <a:t> trips, and earned </a:t>
            </a:r>
            <a:r>
              <a:rPr b="1" lang="en" sz="2000"/>
              <a:t>EGP 26K</a:t>
            </a:r>
            <a:r>
              <a:rPr lang="en" sz="2000"/>
              <a:t> in fares</a:t>
            </a:r>
            <a:endParaRPr sz="2000"/>
          </a:p>
          <a:p>
            <a:pPr indent="0" lvl="0" marL="0" rtl="0" algn="l">
              <a:spcBef>
                <a:spcPts val="1200"/>
              </a:spcBef>
              <a:spcAft>
                <a:spcPts val="0"/>
              </a:spcAft>
              <a:buNone/>
            </a:pPr>
            <a:r>
              <a:t/>
            </a:r>
            <a:endParaRPr sz="2000"/>
          </a:p>
          <a:p>
            <a:pPr indent="0" lvl="0" marL="0" rtl="0" algn="l">
              <a:spcBef>
                <a:spcPts val="1200"/>
              </a:spcBef>
              <a:spcAft>
                <a:spcPts val="1200"/>
              </a:spcAft>
              <a:buNone/>
            </a:pPr>
            <a:r>
              <a:t/>
            </a:r>
            <a:endParaRPr sz="2000"/>
          </a:p>
        </p:txBody>
      </p:sp>
      <p:pic>
        <p:nvPicPr>
          <p:cNvPr id="356" name="Google Shape;356;p46" title="Logo_Excel.jpg"/>
          <p:cNvPicPr preferRelativeResize="0"/>
          <p:nvPr/>
        </p:nvPicPr>
        <p:blipFill>
          <a:blip r:embed="rId3">
            <a:alphaModFix/>
          </a:blip>
          <a:stretch>
            <a:fillRect/>
          </a:stretch>
        </p:blipFill>
        <p:spPr>
          <a:xfrm>
            <a:off x="7850125" y="3998275"/>
            <a:ext cx="1045074" cy="1045074"/>
          </a:xfrm>
          <a:prstGeom prst="rect">
            <a:avLst/>
          </a:prstGeom>
          <a:noFill/>
          <a:ln>
            <a:noFill/>
          </a:ln>
        </p:spPr>
      </p:pic>
      <p:pic>
        <p:nvPicPr>
          <p:cNvPr id="357" name="Google Shape;357;p46" title="WhatsApp Image 2025-12-05 at 14.30.59_a123f8c0.jpg"/>
          <p:cNvPicPr preferRelativeResize="0"/>
          <p:nvPr/>
        </p:nvPicPr>
        <p:blipFill>
          <a:blip r:embed="rId4">
            <a:alphaModFix/>
          </a:blip>
          <a:stretch>
            <a:fillRect/>
          </a:stretch>
        </p:blipFill>
        <p:spPr>
          <a:xfrm>
            <a:off x="6853700" y="108875"/>
            <a:ext cx="2096925" cy="1174275"/>
          </a:xfrm>
          <a:prstGeom prst="rect">
            <a:avLst/>
          </a:prstGeom>
          <a:noFill/>
          <a:ln>
            <a:noFill/>
          </a:ln>
        </p:spPr>
      </p:pic>
      <p:sp>
        <p:nvSpPr>
          <p:cNvPr id="358" name="Google Shape;358;p46"/>
          <p:cNvSpPr txBox="1"/>
          <p:nvPr/>
        </p:nvSpPr>
        <p:spPr>
          <a:xfrm>
            <a:off x="410150" y="1152475"/>
            <a:ext cx="37560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200">
                <a:solidFill>
                  <a:schemeClr val="accent3"/>
                </a:solidFill>
                <a:latin typeface="Source Sans Pro"/>
                <a:ea typeface="Source Sans Pro"/>
                <a:cs typeface="Source Sans Pro"/>
                <a:sym typeface="Source Sans Pro"/>
              </a:rPr>
              <a:t>Key insights | Drivers</a:t>
            </a:r>
            <a:endParaRPr sz="2000">
              <a:solidFill>
                <a:schemeClr val="lt2"/>
              </a:solidFill>
              <a:latin typeface="Source Sans Pro"/>
              <a:ea typeface="Source Sans Pro"/>
              <a:cs typeface="Source Sans Pro"/>
              <a:sym typeface="Source Sans Pr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Results and discussion</a:t>
            </a:r>
            <a:endParaRPr>
              <a:solidFill>
                <a:schemeClr val="accent2"/>
              </a:solidFill>
            </a:endParaRPr>
          </a:p>
        </p:txBody>
      </p:sp>
      <p:sp>
        <p:nvSpPr>
          <p:cNvPr id="364" name="Google Shape;364;p47"/>
          <p:cNvSpPr txBox="1"/>
          <p:nvPr>
            <p:ph idx="1" type="body"/>
          </p:nvPr>
        </p:nvSpPr>
        <p:spPr>
          <a:xfrm>
            <a:off x="311700" y="1152475"/>
            <a:ext cx="8520600" cy="3606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2000"/>
          </a:p>
          <a:p>
            <a:pPr indent="0" lvl="0" marL="0" rtl="0" algn="l">
              <a:spcBef>
                <a:spcPts val="0"/>
              </a:spcBef>
              <a:spcAft>
                <a:spcPts val="0"/>
              </a:spcAft>
              <a:buNone/>
            </a:pPr>
            <a:r>
              <a:t/>
            </a:r>
            <a:endParaRPr sz="2000"/>
          </a:p>
          <a:p>
            <a:pPr indent="-355600" lvl="0" marL="457200" rtl="0" algn="l">
              <a:spcBef>
                <a:spcPts val="1200"/>
              </a:spcBef>
              <a:spcAft>
                <a:spcPts val="0"/>
              </a:spcAft>
              <a:buSzPts val="2000"/>
              <a:buChar char="●"/>
            </a:pPr>
            <a:r>
              <a:rPr lang="en" sz="2000"/>
              <a:t>The dataset covered </a:t>
            </a:r>
            <a:r>
              <a:rPr b="1" lang="en" sz="2000"/>
              <a:t>7 </a:t>
            </a:r>
            <a:r>
              <a:rPr lang="en" sz="2000"/>
              <a:t>metro stations across the Greater Cairo metropolis</a:t>
            </a:r>
            <a:endParaRPr sz="2000"/>
          </a:p>
          <a:p>
            <a:pPr indent="-355600" lvl="0" marL="457200" rtl="0" algn="l">
              <a:spcBef>
                <a:spcPts val="0"/>
              </a:spcBef>
              <a:spcAft>
                <a:spcPts val="0"/>
              </a:spcAft>
              <a:buSzPts val="2000"/>
              <a:buChar char="●"/>
            </a:pPr>
            <a:r>
              <a:rPr lang="en" sz="2000"/>
              <a:t>The total number of passengers in 2024 and the first three quarters in 2025 in these stations was </a:t>
            </a:r>
            <a:r>
              <a:rPr b="1" lang="en" sz="2000"/>
              <a:t>44M</a:t>
            </a:r>
            <a:endParaRPr b="1" sz="2000"/>
          </a:p>
          <a:p>
            <a:pPr indent="-355600" lvl="0" marL="457200" rtl="0" algn="l">
              <a:spcBef>
                <a:spcPts val="0"/>
              </a:spcBef>
              <a:spcAft>
                <a:spcPts val="0"/>
              </a:spcAft>
              <a:buSzPts val="2000"/>
              <a:buChar char="●"/>
            </a:pPr>
            <a:r>
              <a:rPr lang="en" sz="2000"/>
              <a:t>The average number of passengers starting their </a:t>
            </a:r>
            <a:r>
              <a:rPr lang="en" sz="2000"/>
              <a:t>commute from these  stations during weekdays was </a:t>
            </a:r>
            <a:r>
              <a:rPr b="1" lang="en" sz="2000"/>
              <a:t>4.5M</a:t>
            </a:r>
            <a:r>
              <a:rPr lang="en" sz="2000"/>
              <a:t>, whereas during the weekends, an </a:t>
            </a:r>
            <a:r>
              <a:rPr b="1" lang="en" sz="2000"/>
              <a:t>85% </a:t>
            </a:r>
            <a:r>
              <a:rPr lang="en" sz="2000"/>
              <a:t>drop was observed, since the average number of passengers was </a:t>
            </a:r>
            <a:r>
              <a:rPr b="1" lang="en" sz="2000"/>
              <a:t>1.8M</a:t>
            </a:r>
            <a:endParaRPr b="1" sz="2000"/>
          </a:p>
        </p:txBody>
      </p:sp>
      <p:pic>
        <p:nvPicPr>
          <p:cNvPr id="365" name="Google Shape;365;p47" title="Logo_Excel.jpg"/>
          <p:cNvPicPr preferRelativeResize="0"/>
          <p:nvPr/>
        </p:nvPicPr>
        <p:blipFill>
          <a:blip r:embed="rId3">
            <a:alphaModFix/>
          </a:blip>
          <a:stretch>
            <a:fillRect/>
          </a:stretch>
        </p:blipFill>
        <p:spPr>
          <a:xfrm>
            <a:off x="8120250" y="4135500"/>
            <a:ext cx="918925" cy="918925"/>
          </a:xfrm>
          <a:prstGeom prst="rect">
            <a:avLst/>
          </a:prstGeom>
          <a:noFill/>
          <a:ln>
            <a:noFill/>
          </a:ln>
        </p:spPr>
      </p:pic>
      <p:pic>
        <p:nvPicPr>
          <p:cNvPr id="366" name="Google Shape;366;p47" title="WhatsApp Image 2025-12-05 at 14.30.59_a123f8c0.jpg"/>
          <p:cNvPicPr preferRelativeResize="0"/>
          <p:nvPr/>
        </p:nvPicPr>
        <p:blipFill>
          <a:blip r:embed="rId4">
            <a:alphaModFix/>
          </a:blip>
          <a:stretch>
            <a:fillRect/>
          </a:stretch>
        </p:blipFill>
        <p:spPr>
          <a:xfrm>
            <a:off x="6853700" y="108875"/>
            <a:ext cx="2096925" cy="1174275"/>
          </a:xfrm>
          <a:prstGeom prst="rect">
            <a:avLst/>
          </a:prstGeom>
          <a:noFill/>
          <a:ln>
            <a:noFill/>
          </a:ln>
        </p:spPr>
      </p:pic>
      <p:sp>
        <p:nvSpPr>
          <p:cNvPr id="367" name="Google Shape;367;p47"/>
          <p:cNvSpPr txBox="1"/>
          <p:nvPr/>
        </p:nvSpPr>
        <p:spPr>
          <a:xfrm>
            <a:off x="410150" y="1152475"/>
            <a:ext cx="36675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200">
                <a:solidFill>
                  <a:schemeClr val="accent3"/>
                </a:solidFill>
                <a:latin typeface="Source Sans Pro"/>
                <a:ea typeface="Source Sans Pro"/>
                <a:cs typeface="Source Sans Pro"/>
                <a:sym typeface="Source Sans Pro"/>
              </a:rPr>
              <a:t>Key insights | Metro ridership</a:t>
            </a:r>
            <a:endParaRPr sz="2000">
              <a:solidFill>
                <a:schemeClr val="lt2"/>
              </a:solidFill>
              <a:latin typeface="Source Sans Pro"/>
              <a:ea typeface="Source Sans Pro"/>
              <a:cs typeface="Source Sans Pro"/>
              <a:sym typeface="Source Sans Pr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Results and discussion</a:t>
            </a:r>
            <a:endParaRPr>
              <a:solidFill>
                <a:schemeClr val="accent2"/>
              </a:solidFill>
            </a:endParaRPr>
          </a:p>
        </p:txBody>
      </p:sp>
      <p:sp>
        <p:nvSpPr>
          <p:cNvPr id="373" name="Google Shape;373;p48"/>
          <p:cNvSpPr txBox="1"/>
          <p:nvPr>
            <p:ph idx="1" type="body"/>
          </p:nvPr>
        </p:nvSpPr>
        <p:spPr>
          <a:xfrm>
            <a:off x="311700" y="1152475"/>
            <a:ext cx="8520600" cy="3606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2000"/>
          </a:p>
          <a:p>
            <a:pPr indent="0" lvl="0" marL="0" rtl="0" algn="l">
              <a:spcBef>
                <a:spcPts val="0"/>
              </a:spcBef>
              <a:spcAft>
                <a:spcPts val="0"/>
              </a:spcAft>
              <a:buNone/>
            </a:pPr>
            <a:r>
              <a:t/>
            </a:r>
            <a:endParaRPr sz="2000"/>
          </a:p>
          <a:p>
            <a:pPr indent="-355600" lvl="0" marL="457200" rtl="0" algn="l">
              <a:spcBef>
                <a:spcPts val="1200"/>
              </a:spcBef>
              <a:spcAft>
                <a:spcPts val="0"/>
              </a:spcAft>
              <a:buSzPts val="2000"/>
              <a:buChar char="●"/>
            </a:pPr>
            <a:r>
              <a:rPr lang="en" sz="2000"/>
              <a:t>The metro station with the highest numbers of passengers is </a:t>
            </a:r>
            <a:r>
              <a:rPr b="1" lang="en" sz="2000"/>
              <a:t>Sadat</a:t>
            </a:r>
            <a:r>
              <a:rPr lang="en" sz="2000"/>
              <a:t> station with a total of </a:t>
            </a:r>
            <a:r>
              <a:rPr b="1" lang="en" sz="2000"/>
              <a:t>6.4M</a:t>
            </a:r>
            <a:endParaRPr b="1" sz="2000"/>
          </a:p>
          <a:p>
            <a:pPr indent="0" lvl="0" marL="457200" rtl="0" algn="l">
              <a:spcBef>
                <a:spcPts val="1200"/>
              </a:spcBef>
              <a:spcAft>
                <a:spcPts val="0"/>
              </a:spcAft>
              <a:buNone/>
            </a:pPr>
            <a:r>
              <a:t/>
            </a:r>
            <a:endParaRPr b="1" sz="2000"/>
          </a:p>
          <a:p>
            <a:pPr indent="-355600" lvl="0" marL="457200" rtl="0" algn="l">
              <a:spcBef>
                <a:spcPts val="1200"/>
              </a:spcBef>
              <a:spcAft>
                <a:spcPts val="0"/>
              </a:spcAft>
              <a:buSzPts val="2000"/>
              <a:buChar char="●"/>
            </a:pPr>
            <a:r>
              <a:rPr lang="en" sz="2000"/>
              <a:t>It is worth noting that in </a:t>
            </a:r>
            <a:r>
              <a:rPr b="1" lang="en" sz="2000"/>
              <a:t>Q4 </a:t>
            </a:r>
            <a:r>
              <a:rPr lang="en" sz="2000"/>
              <a:t>2024, the </a:t>
            </a:r>
            <a:r>
              <a:rPr b="1" lang="en" sz="2000"/>
              <a:t>Cairo University </a:t>
            </a:r>
            <a:r>
              <a:rPr lang="en" sz="2000"/>
              <a:t>station had the highest number of passengers with a total of </a:t>
            </a:r>
            <a:r>
              <a:rPr b="1" lang="en" sz="2000"/>
              <a:t>1.08M</a:t>
            </a:r>
            <a:r>
              <a:rPr lang="en" sz="2000"/>
              <a:t> passengers due to the launch of the second phase of Line 3, which contributed to greater connectivity between the east and west of Cairo</a:t>
            </a:r>
            <a:endParaRPr sz="2000"/>
          </a:p>
        </p:txBody>
      </p:sp>
      <p:pic>
        <p:nvPicPr>
          <p:cNvPr id="374" name="Google Shape;374;p48" title="Logo_Excel.jpg"/>
          <p:cNvPicPr preferRelativeResize="0"/>
          <p:nvPr/>
        </p:nvPicPr>
        <p:blipFill>
          <a:blip r:embed="rId3">
            <a:alphaModFix/>
          </a:blip>
          <a:stretch>
            <a:fillRect/>
          </a:stretch>
        </p:blipFill>
        <p:spPr>
          <a:xfrm>
            <a:off x="8120250" y="4135500"/>
            <a:ext cx="918925" cy="918925"/>
          </a:xfrm>
          <a:prstGeom prst="rect">
            <a:avLst/>
          </a:prstGeom>
          <a:noFill/>
          <a:ln>
            <a:noFill/>
          </a:ln>
        </p:spPr>
      </p:pic>
      <p:pic>
        <p:nvPicPr>
          <p:cNvPr id="375" name="Google Shape;375;p48" title="WhatsApp Image 2025-12-05 at 14.30.59_a123f8c0.jpg"/>
          <p:cNvPicPr preferRelativeResize="0"/>
          <p:nvPr/>
        </p:nvPicPr>
        <p:blipFill>
          <a:blip r:embed="rId4">
            <a:alphaModFix/>
          </a:blip>
          <a:stretch>
            <a:fillRect/>
          </a:stretch>
        </p:blipFill>
        <p:spPr>
          <a:xfrm>
            <a:off x="6853700" y="108875"/>
            <a:ext cx="2096925" cy="1174275"/>
          </a:xfrm>
          <a:prstGeom prst="rect">
            <a:avLst/>
          </a:prstGeom>
          <a:noFill/>
          <a:ln>
            <a:noFill/>
          </a:ln>
        </p:spPr>
      </p:pic>
      <p:sp>
        <p:nvSpPr>
          <p:cNvPr id="376" name="Google Shape;376;p48"/>
          <p:cNvSpPr txBox="1"/>
          <p:nvPr/>
        </p:nvSpPr>
        <p:spPr>
          <a:xfrm>
            <a:off x="410150" y="1152475"/>
            <a:ext cx="57609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200">
                <a:solidFill>
                  <a:schemeClr val="accent3"/>
                </a:solidFill>
                <a:latin typeface="Source Sans Pro"/>
                <a:ea typeface="Source Sans Pro"/>
                <a:cs typeface="Source Sans Pro"/>
                <a:sym typeface="Source Sans Pro"/>
              </a:rPr>
              <a:t>Key insights | Metro ridership - Cont’d</a:t>
            </a:r>
            <a:endParaRPr sz="2000">
              <a:solidFill>
                <a:schemeClr val="lt2"/>
              </a:solidFill>
              <a:latin typeface="Source Sans Pro"/>
              <a:ea typeface="Source Sans Pro"/>
              <a:cs typeface="Source Sans Pro"/>
              <a:sym typeface="Source Sans Pr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Recommendations</a:t>
            </a:r>
            <a:endParaRPr>
              <a:solidFill>
                <a:schemeClr val="accent2"/>
              </a:solidFill>
            </a:endParaRPr>
          </a:p>
        </p:txBody>
      </p:sp>
      <p:sp>
        <p:nvSpPr>
          <p:cNvPr id="382" name="Google Shape;382;p49"/>
          <p:cNvSpPr txBox="1"/>
          <p:nvPr>
            <p:ph idx="1" type="body"/>
          </p:nvPr>
        </p:nvSpPr>
        <p:spPr>
          <a:xfrm>
            <a:off x="311700" y="1152475"/>
            <a:ext cx="8520600" cy="3606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2000"/>
          </a:p>
          <a:p>
            <a:pPr indent="0" lvl="0" marL="0" rtl="0" algn="l">
              <a:spcBef>
                <a:spcPts val="0"/>
              </a:spcBef>
              <a:spcAft>
                <a:spcPts val="0"/>
              </a:spcAft>
              <a:buNone/>
            </a:pPr>
            <a:r>
              <a:t/>
            </a:r>
            <a:endParaRPr sz="2000"/>
          </a:p>
          <a:p>
            <a:pPr indent="-355600" lvl="0" marL="457200" rtl="0" algn="l">
              <a:spcBef>
                <a:spcPts val="1200"/>
              </a:spcBef>
              <a:spcAft>
                <a:spcPts val="0"/>
              </a:spcAft>
              <a:buSzPts val="2000"/>
              <a:buChar char="●"/>
            </a:pPr>
            <a:r>
              <a:rPr lang="en" sz="2000"/>
              <a:t>Relying on the metro during peak traffic congestion times - around of the end of the workday - to avoid higher fares and waste of time</a:t>
            </a:r>
            <a:endParaRPr sz="2000"/>
          </a:p>
          <a:p>
            <a:pPr indent="0" lvl="0" marL="457200" rtl="0" algn="l">
              <a:spcBef>
                <a:spcPts val="1200"/>
              </a:spcBef>
              <a:spcAft>
                <a:spcPts val="0"/>
              </a:spcAft>
              <a:buNone/>
            </a:pPr>
            <a:r>
              <a:t/>
            </a:r>
            <a:endParaRPr sz="2000"/>
          </a:p>
          <a:p>
            <a:pPr indent="-355600" lvl="0" marL="457200" rtl="0" algn="l">
              <a:spcBef>
                <a:spcPts val="1200"/>
              </a:spcBef>
              <a:spcAft>
                <a:spcPts val="0"/>
              </a:spcAft>
              <a:buSzPts val="2000"/>
              <a:buChar char="●"/>
            </a:pPr>
            <a:r>
              <a:rPr lang="en" sz="2000"/>
              <a:t>Opting for ride-hailing apps during the weekend to make the most out of less congested roads, and subsequently, benefit from lower fares</a:t>
            </a:r>
            <a:endParaRPr sz="2000"/>
          </a:p>
        </p:txBody>
      </p:sp>
      <p:pic>
        <p:nvPicPr>
          <p:cNvPr id="383" name="Google Shape;383;p49" title="Logo_Excel.jpg"/>
          <p:cNvPicPr preferRelativeResize="0"/>
          <p:nvPr/>
        </p:nvPicPr>
        <p:blipFill>
          <a:blip r:embed="rId3">
            <a:alphaModFix/>
          </a:blip>
          <a:stretch>
            <a:fillRect/>
          </a:stretch>
        </p:blipFill>
        <p:spPr>
          <a:xfrm>
            <a:off x="8120250" y="4135500"/>
            <a:ext cx="918925" cy="918925"/>
          </a:xfrm>
          <a:prstGeom prst="rect">
            <a:avLst/>
          </a:prstGeom>
          <a:noFill/>
          <a:ln>
            <a:noFill/>
          </a:ln>
        </p:spPr>
      </p:pic>
      <p:pic>
        <p:nvPicPr>
          <p:cNvPr id="384" name="Google Shape;384;p49" title="WhatsApp Image 2025-12-05 at 14.30.59_a123f8c0.jpg"/>
          <p:cNvPicPr preferRelativeResize="0"/>
          <p:nvPr/>
        </p:nvPicPr>
        <p:blipFill>
          <a:blip r:embed="rId4">
            <a:alphaModFix/>
          </a:blip>
          <a:stretch>
            <a:fillRect/>
          </a:stretch>
        </p:blipFill>
        <p:spPr>
          <a:xfrm>
            <a:off x="6853700" y="108875"/>
            <a:ext cx="2096925" cy="1174275"/>
          </a:xfrm>
          <a:prstGeom prst="rect">
            <a:avLst/>
          </a:prstGeom>
          <a:noFill/>
          <a:ln>
            <a:noFill/>
          </a:ln>
        </p:spPr>
      </p:pic>
      <p:sp>
        <p:nvSpPr>
          <p:cNvPr id="385" name="Google Shape;385;p49"/>
          <p:cNvSpPr txBox="1"/>
          <p:nvPr/>
        </p:nvSpPr>
        <p:spPr>
          <a:xfrm>
            <a:off x="410150" y="1152475"/>
            <a:ext cx="57609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200">
                <a:solidFill>
                  <a:schemeClr val="accent3"/>
                </a:solidFill>
                <a:latin typeface="Source Sans Pro"/>
                <a:ea typeface="Source Sans Pro"/>
                <a:cs typeface="Source Sans Pro"/>
                <a:sym typeface="Source Sans Pro"/>
              </a:rPr>
              <a:t>For customers</a:t>
            </a:r>
            <a:endParaRPr sz="2000">
              <a:solidFill>
                <a:schemeClr val="lt2"/>
              </a:solidFill>
              <a:latin typeface="Source Sans Pro"/>
              <a:ea typeface="Source Sans Pro"/>
              <a:cs typeface="Source Sans Pro"/>
              <a:sym typeface="Source Sans Pr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Recommendations</a:t>
            </a:r>
            <a:endParaRPr>
              <a:solidFill>
                <a:schemeClr val="accent2"/>
              </a:solidFill>
            </a:endParaRPr>
          </a:p>
        </p:txBody>
      </p:sp>
      <p:sp>
        <p:nvSpPr>
          <p:cNvPr id="391" name="Google Shape;391;p50"/>
          <p:cNvSpPr txBox="1"/>
          <p:nvPr>
            <p:ph idx="1" type="body"/>
          </p:nvPr>
        </p:nvSpPr>
        <p:spPr>
          <a:xfrm>
            <a:off x="311700" y="1152475"/>
            <a:ext cx="8520600" cy="3606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2000"/>
          </a:p>
          <a:p>
            <a:pPr indent="0" lvl="0" marL="0" rtl="0" algn="l">
              <a:spcBef>
                <a:spcPts val="0"/>
              </a:spcBef>
              <a:spcAft>
                <a:spcPts val="0"/>
              </a:spcAft>
              <a:buNone/>
            </a:pPr>
            <a:r>
              <a:t/>
            </a:r>
            <a:endParaRPr sz="2000"/>
          </a:p>
          <a:p>
            <a:pPr indent="-355600" lvl="0" marL="457200" rtl="0" algn="l">
              <a:spcBef>
                <a:spcPts val="1200"/>
              </a:spcBef>
              <a:spcAft>
                <a:spcPts val="0"/>
              </a:spcAft>
              <a:buSzPts val="2000"/>
              <a:buChar char="●"/>
            </a:pPr>
            <a:r>
              <a:rPr lang="en" sz="2000"/>
              <a:t>Prioritizing the recruitment of drivers with newer car models for more efficient fuel consumption that would result in more competitive fares</a:t>
            </a:r>
            <a:endParaRPr sz="2000"/>
          </a:p>
          <a:p>
            <a:pPr indent="0" lvl="0" marL="457200" rtl="0" algn="l">
              <a:spcBef>
                <a:spcPts val="1200"/>
              </a:spcBef>
              <a:spcAft>
                <a:spcPts val="0"/>
              </a:spcAft>
              <a:buNone/>
            </a:pPr>
            <a:r>
              <a:t/>
            </a:r>
            <a:endParaRPr sz="2000"/>
          </a:p>
          <a:p>
            <a:pPr indent="-355600" lvl="0" marL="457200" rtl="0" algn="l">
              <a:spcBef>
                <a:spcPts val="1200"/>
              </a:spcBef>
              <a:spcAft>
                <a:spcPts val="0"/>
              </a:spcAft>
              <a:buSzPts val="2000"/>
              <a:buChar char="●"/>
            </a:pPr>
            <a:r>
              <a:rPr lang="en" sz="2000"/>
              <a:t>Promoting pick-ups close to metro stations so that drivers fill in the urban gaps between metro stations </a:t>
            </a:r>
            <a:endParaRPr sz="2000"/>
          </a:p>
        </p:txBody>
      </p:sp>
      <p:pic>
        <p:nvPicPr>
          <p:cNvPr id="392" name="Google Shape;392;p50" title="Logo_Excel.jpg"/>
          <p:cNvPicPr preferRelativeResize="0"/>
          <p:nvPr/>
        </p:nvPicPr>
        <p:blipFill>
          <a:blip r:embed="rId3">
            <a:alphaModFix/>
          </a:blip>
          <a:stretch>
            <a:fillRect/>
          </a:stretch>
        </p:blipFill>
        <p:spPr>
          <a:xfrm>
            <a:off x="8120250" y="4135500"/>
            <a:ext cx="918925" cy="918925"/>
          </a:xfrm>
          <a:prstGeom prst="rect">
            <a:avLst/>
          </a:prstGeom>
          <a:noFill/>
          <a:ln>
            <a:noFill/>
          </a:ln>
        </p:spPr>
      </p:pic>
      <p:pic>
        <p:nvPicPr>
          <p:cNvPr id="393" name="Google Shape;393;p50" title="WhatsApp Image 2025-12-05 at 14.30.59_a123f8c0.jpg"/>
          <p:cNvPicPr preferRelativeResize="0"/>
          <p:nvPr/>
        </p:nvPicPr>
        <p:blipFill>
          <a:blip r:embed="rId4">
            <a:alphaModFix/>
          </a:blip>
          <a:stretch>
            <a:fillRect/>
          </a:stretch>
        </p:blipFill>
        <p:spPr>
          <a:xfrm>
            <a:off x="6853700" y="108875"/>
            <a:ext cx="2096925" cy="1174275"/>
          </a:xfrm>
          <a:prstGeom prst="rect">
            <a:avLst/>
          </a:prstGeom>
          <a:noFill/>
          <a:ln>
            <a:noFill/>
          </a:ln>
        </p:spPr>
      </p:pic>
      <p:sp>
        <p:nvSpPr>
          <p:cNvPr id="394" name="Google Shape;394;p50"/>
          <p:cNvSpPr txBox="1"/>
          <p:nvPr/>
        </p:nvSpPr>
        <p:spPr>
          <a:xfrm>
            <a:off x="410150" y="1152475"/>
            <a:ext cx="57609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200">
                <a:solidFill>
                  <a:schemeClr val="accent3"/>
                </a:solidFill>
                <a:latin typeface="Source Sans Pro"/>
                <a:ea typeface="Source Sans Pro"/>
                <a:cs typeface="Source Sans Pro"/>
                <a:sym typeface="Source Sans Pro"/>
              </a:rPr>
              <a:t>For ride-hailing companies</a:t>
            </a:r>
            <a:endParaRPr sz="2000">
              <a:solidFill>
                <a:schemeClr val="lt2"/>
              </a:solidFill>
              <a:latin typeface="Source Sans Pro"/>
              <a:ea typeface="Source Sans Pro"/>
              <a:cs typeface="Source Sans Pro"/>
              <a:sym typeface="Source Sans Pr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Recommendations</a:t>
            </a:r>
            <a:endParaRPr>
              <a:solidFill>
                <a:schemeClr val="accent2"/>
              </a:solidFill>
            </a:endParaRPr>
          </a:p>
        </p:txBody>
      </p:sp>
      <p:sp>
        <p:nvSpPr>
          <p:cNvPr id="400" name="Google Shape;400;p51"/>
          <p:cNvSpPr txBox="1"/>
          <p:nvPr>
            <p:ph idx="1" type="body"/>
          </p:nvPr>
        </p:nvSpPr>
        <p:spPr>
          <a:xfrm>
            <a:off x="311700" y="1152475"/>
            <a:ext cx="8520600" cy="3606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2000"/>
          </a:p>
          <a:p>
            <a:pPr indent="0" lvl="0" marL="0" rtl="0" algn="l">
              <a:spcBef>
                <a:spcPts val="0"/>
              </a:spcBef>
              <a:spcAft>
                <a:spcPts val="0"/>
              </a:spcAft>
              <a:buNone/>
            </a:pPr>
            <a:r>
              <a:t/>
            </a:r>
            <a:endParaRPr sz="2000"/>
          </a:p>
          <a:p>
            <a:pPr indent="-355600" lvl="0" marL="457200" rtl="0" algn="l">
              <a:spcBef>
                <a:spcPts val="1200"/>
              </a:spcBef>
              <a:spcAft>
                <a:spcPts val="0"/>
              </a:spcAft>
              <a:buSzPts val="2000"/>
              <a:buChar char="●"/>
            </a:pPr>
            <a:r>
              <a:rPr lang="en" sz="2000"/>
              <a:t>Fostering collaborations between the National Authority for Management and Operations of the Metro and local municipalities to increase the accessibility and walkability of streets surrounding metro stations to encourage more citizens to use them</a:t>
            </a:r>
            <a:endParaRPr sz="2000"/>
          </a:p>
        </p:txBody>
      </p:sp>
      <p:pic>
        <p:nvPicPr>
          <p:cNvPr id="401" name="Google Shape;401;p51" title="Logo_Excel.jpg"/>
          <p:cNvPicPr preferRelativeResize="0"/>
          <p:nvPr/>
        </p:nvPicPr>
        <p:blipFill>
          <a:blip r:embed="rId3">
            <a:alphaModFix/>
          </a:blip>
          <a:stretch>
            <a:fillRect/>
          </a:stretch>
        </p:blipFill>
        <p:spPr>
          <a:xfrm>
            <a:off x="8120250" y="4135500"/>
            <a:ext cx="918925" cy="918925"/>
          </a:xfrm>
          <a:prstGeom prst="rect">
            <a:avLst/>
          </a:prstGeom>
          <a:noFill/>
          <a:ln>
            <a:noFill/>
          </a:ln>
        </p:spPr>
      </p:pic>
      <p:pic>
        <p:nvPicPr>
          <p:cNvPr id="402" name="Google Shape;402;p51" title="WhatsApp Image 2025-12-05 at 14.30.59_a123f8c0.jpg"/>
          <p:cNvPicPr preferRelativeResize="0"/>
          <p:nvPr/>
        </p:nvPicPr>
        <p:blipFill>
          <a:blip r:embed="rId4">
            <a:alphaModFix/>
          </a:blip>
          <a:stretch>
            <a:fillRect/>
          </a:stretch>
        </p:blipFill>
        <p:spPr>
          <a:xfrm>
            <a:off x="6853700" y="108875"/>
            <a:ext cx="2096925" cy="1174275"/>
          </a:xfrm>
          <a:prstGeom prst="rect">
            <a:avLst/>
          </a:prstGeom>
          <a:noFill/>
          <a:ln>
            <a:noFill/>
          </a:ln>
        </p:spPr>
      </p:pic>
      <p:sp>
        <p:nvSpPr>
          <p:cNvPr id="403" name="Google Shape;403;p51"/>
          <p:cNvSpPr txBox="1"/>
          <p:nvPr/>
        </p:nvSpPr>
        <p:spPr>
          <a:xfrm>
            <a:off x="410150" y="1152475"/>
            <a:ext cx="57609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200">
                <a:solidFill>
                  <a:schemeClr val="accent3"/>
                </a:solidFill>
                <a:latin typeface="Source Sans Pro"/>
                <a:ea typeface="Source Sans Pro"/>
                <a:cs typeface="Source Sans Pro"/>
                <a:sym typeface="Source Sans Pro"/>
              </a:rPr>
              <a:t>For policymakers</a:t>
            </a:r>
            <a:endParaRPr sz="2000">
              <a:solidFill>
                <a:schemeClr val="lt2"/>
              </a:solidFill>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Project Methodology</a:t>
            </a:r>
            <a:endParaRPr>
              <a:solidFill>
                <a:schemeClr val="accent2"/>
              </a:solidFill>
            </a:endParaRPr>
          </a:p>
        </p:txBody>
      </p:sp>
      <p:sp>
        <p:nvSpPr>
          <p:cNvPr id="84" name="Google Shape;84;p16"/>
          <p:cNvSpPr txBox="1"/>
          <p:nvPr>
            <p:ph idx="1" type="body"/>
          </p:nvPr>
        </p:nvSpPr>
        <p:spPr>
          <a:xfrm>
            <a:off x="311700" y="1008375"/>
            <a:ext cx="8520600" cy="16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3"/>
                </a:solidFill>
              </a:rPr>
              <a:t>Dataset overview</a:t>
            </a:r>
            <a:endParaRPr sz="2000"/>
          </a:p>
          <a:p>
            <a:pPr indent="0" lvl="0" marL="0" rtl="0" algn="just">
              <a:spcBef>
                <a:spcPts val="1200"/>
              </a:spcBef>
              <a:spcAft>
                <a:spcPts val="0"/>
              </a:spcAft>
              <a:buClr>
                <a:schemeClr val="dk2"/>
              </a:buClr>
              <a:buSzPts val="1100"/>
              <a:buFont typeface="Arial"/>
              <a:buNone/>
            </a:pPr>
            <a:r>
              <a:rPr lang="en" sz="2000"/>
              <a:t>The dataset was an amalgamation of multiple datasets from multiple sources. The datasets were procured from the following websites:</a:t>
            </a:r>
            <a:endParaRPr sz="2000"/>
          </a:p>
          <a:p>
            <a:pPr indent="-304800" lvl="0" marL="457200" rtl="0" algn="just">
              <a:spcBef>
                <a:spcPts val="0"/>
              </a:spcBef>
              <a:spcAft>
                <a:spcPts val="0"/>
              </a:spcAft>
              <a:buClr>
                <a:schemeClr val="dk2"/>
              </a:buClr>
              <a:buSzPts val="1200"/>
              <a:buFont typeface="Cairo"/>
              <a:buChar char="●"/>
            </a:pPr>
            <a:r>
              <a:rPr lang="en" sz="2000">
                <a:uFill>
                  <a:noFill/>
                </a:uFill>
                <a:hlinkClick r:id="rId3"/>
              </a:rPr>
              <a:t>https://cairometro.gov.eg</a:t>
            </a:r>
            <a:endParaRPr sz="2000"/>
          </a:p>
          <a:p>
            <a:pPr indent="-304800" lvl="0" marL="457200" rtl="0" algn="just">
              <a:spcBef>
                <a:spcPts val="0"/>
              </a:spcBef>
              <a:spcAft>
                <a:spcPts val="0"/>
              </a:spcAft>
              <a:buClr>
                <a:schemeClr val="dk2"/>
              </a:buClr>
              <a:buSzPts val="1200"/>
              <a:buFont typeface="Cairo"/>
              <a:buChar char="●"/>
            </a:pPr>
            <a:r>
              <a:rPr lang="en" sz="2000">
                <a:uFill>
                  <a:noFill/>
                </a:uFill>
                <a:hlinkClick r:id="rId4"/>
              </a:rPr>
              <a:t>https://mpmr.gov.eg</a:t>
            </a:r>
            <a:r>
              <a:rPr lang="en" sz="2000"/>
              <a:t>	</a:t>
            </a:r>
            <a:endParaRPr sz="2000"/>
          </a:p>
          <a:p>
            <a:pPr indent="-304800" lvl="0" marL="457200" rtl="0" algn="just">
              <a:spcBef>
                <a:spcPts val="0"/>
              </a:spcBef>
              <a:spcAft>
                <a:spcPts val="0"/>
              </a:spcAft>
              <a:buClr>
                <a:schemeClr val="dk2"/>
              </a:buClr>
              <a:buSzPts val="1200"/>
              <a:buFont typeface="Cairo"/>
              <a:buChar char="●"/>
            </a:pPr>
            <a:r>
              <a:rPr lang="en" sz="2000">
                <a:uFill>
                  <a:noFill/>
                </a:uFill>
                <a:hlinkClick r:id="rId5"/>
              </a:rPr>
              <a:t>https://www.statista.com/outlook/mmo/mobility/ride-hailing/egypt</a:t>
            </a:r>
            <a:r>
              <a:rPr lang="en" sz="2000"/>
              <a:t>	</a:t>
            </a:r>
            <a:endParaRPr sz="2000"/>
          </a:p>
          <a:p>
            <a:pPr indent="-304800" lvl="0" marL="457200" rtl="0" algn="just">
              <a:spcBef>
                <a:spcPts val="0"/>
              </a:spcBef>
              <a:spcAft>
                <a:spcPts val="0"/>
              </a:spcAft>
              <a:buClr>
                <a:schemeClr val="dk2"/>
              </a:buClr>
              <a:buSzPts val="1200"/>
              <a:buFont typeface="Cairo"/>
              <a:buChar char="●"/>
            </a:pPr>
            <a:r>
              <a:rPr lang="en" sz="2000">
                <a:uFill>
                  <a:noFill/>
                </a:uFill>
                <a:hlinkClick r:id="rId6"/>
              </a:rPr>
              <a:t>https://www.povertyactionlab.org/evaluation/ride-hailing-services-increase-urban-mobility-egypt</a:t>
            </a:r>
            <a:r>
              <a:rPr lang="en" sz="2000"/>
              <a:t>	</a:t>
            </a:r>
            <a:endParaRPr sz="2000"/>
          </a:p>
          <a:p>
            <a:pPr indent="0" lvl="0" marL="0" rtl="0" algn="l">
              <a:spcBef>
                <a:spcPts val="0"/>
              </a:spcBef>
              <a:spcAft>
                <a:spcPts val="0"/>
              </a:spcAft>
              <a:buNone/>
            </a:pPr>
            <a:r>
              <a:t/>
            </a:r>
            <a:endParaRPr sz="2000"/>
          </a:p>
          <a:p>
            <a:pPr indent="0" lvl="0" marL="0" rtl="0" algn="l">
              <a:spcBef>
                <a:spcPts val="1200"/>
              </a:spcBef>
              <a:spcAft>
                <a:spcPts val="1200"/>
              </a:spcAft>
              <a:buNone/>
            </a:pPr>
            <a:r>
              <a:t/>
            </a:r>
            <a:endParaRPr sz="2000"/>
          </a:p>
        </p:txBody>
      </p:sp>
      <p:pic>
        <p:nvPicPr>
          <p:cNvPr id="85" name="Google Shape;85;p16" title="Logo_Excel.jpg"/>
          <p:cNvPicPr preferRelativeResize="0"/>
          <p:nvPr/>
        </p:nvPicPr>
        <p:blipFill>
          <a:blip r:embed="rId7">
            <a:alphaModFix/>
          </a:blip>
          <a:stretch>
            <a:fillRect/>
          </a:stretch>
        </p:blipFill>
        <p:spPr>
          <a:xfrm>
            <a:off x="8080775" y="3990275"/>
            <a:ext cx="1005750" cy="1005750"/>
          </a:xfrm>
          <a:prstGeom prst="rect">
            <a:avLst/>
          </a:prstGeom>
          <a:noFill/>
          <a:ln>
            <a:noFill/>
          </a:ln>
        </p:spPr>
      </p:pic>
      <p:pic>
        <p:nvPicPr>
          <p:cNvPr id="86" name="Google Shape;86;p16" title="WhatsApp Image 2025-12-05 at 14.30.59_a123f8c0.jpg"/>
          <p:cNvPicPr preferRelativeResize="0"/>
          <p:nvPr/>
        </p:nvPicPr>
        <p:blipFill>
          <a:blip r:embed="rId8">
            <a:alphaModFix/>
          </a:blip>
          <a:stretch>
            <a:fillRect/>
          </a:stretch>
        </p:blipFill>
        <p:spPr>
          <a:xfrm>
            <a:off x="6630750" y="86725"/>
            <a:ext cx="2397900" cy="1342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Project Methodology</a:t>
            </a:r>
            <a:endParaRPr>
              <a:solidFill>
                <a:schemeClr val="accent2"/>
              </a:solidFill>
            </a:endParaRPr>
          </a:p>
        </p:txBody>
      </p:sp>
      <p:sp>
        <p:nvSpPr>
          <p:cNvPr id="92" name="Google Shape;92;p17"/>
          <p:cNvSpPr txBox="1"/>
          <p:nvPr>
            <p:ph idx="1" type="body"/>
          </p:nvPr>
        </p:nvSpPr>
        <p:spPr>
          <a:xfrm>
            <a:off x="311700" y="1008375"/>
            <a:ext cx="8520600" cy="16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3"/>
                </a:solidFill>
              </a:rPr>
              <a:t>Dataset overview</a:t>
            </a:r>
            <a:endParaRPr sz="2200">
              <a:solidFill>
                <a:schemeClr val="accent3"/>
              </a:solidFill>
            </a:endParaRPr>
          </a:p>
          <a:p>
            <a:pPr indent="0" lvl="0" marL="0" rtl="0" algn="l">
              <a:spcBef>
                <a:spcPts val="1200"/>
              </a:spcBef>
              <a:spcAft>
                <a:spcPts val="0"/>
              </a:spcAft>
              <a:buNone/>
            </a:pPr>
            <a:r>
              <a:rPr lang="en" sz="2100"/>
              <a:t>The dataset contains 5 sheets, with the following numbers of rows, columns, and data types:</a:t>
            </a:r>
            <a:endParaRPr sz="2100"/>
          </a:p>
          <a:p>
            <a:pPr indent="0" lvl="0" marL="0" rtl="0" algn="l">
              <a:spcBef>
                <a:spcPts val="1200"/>
              </a:spcBef>
              <a:spcAft>
                <a:spcPts val="1200"/>
              </a:spcAft>
              <a:buNone/>
            </a:pPr>
            <a:r>
              <a:t/>
            </a:r>
            <a:endParaRPr sz="2200"/>
          </a:p>
        </p:txBody>
      </p:sp>
      <p:pic>
        <p:nvPicPr>
          <p:cNvPr id="93" name="Google Shape;93;p17" title="Logo_Excel.jpg"/>
          <p:cNvPicPr preferRelativeResize="0"/>
          <p:nvPr/>
        </p:nvPicPr>
        <p:blipFill>
          <a:blip r:embed="rId3">
            <a:alphaModFix/>
          </a:blip>
          <a:stretch>
            <a:fillRect/>
          </a:stretch>
        </p:blipFill>
        <p:spPr>
          <a:xfrm>
            <a:off x="8080775" y="3990275"/>
            <a:ext cx="1005750" cy="1005750"/>
          </a:xfrm>
          <a:prstGeom prst="rect">
            <a:avLst/>
          </a:prstGeom>
          <a:noFill/>
          <a:ln>
            <a:noFill/>
          </a:ln>
        </p:spPr>
      </p:pic>
      <p:graphicFrame>
        <p:nvGraphicFramePr>
          <p:cNvPr id="94" name="Google Shape;94;p17"/>
          <p:cNvGraphicFramePr/>
          <p:nvPr/>
        </p:nvGraphicFramePr>
        <p:xfrm>
          <a:off x="741900" y="2405475"/>
          <a:ext cx="3000000" cy="3000000"/>
        </p:xfrm>
        <a:graphic>
          <a:graphicData uri="http://schemas.openxmlformats.org/drawingml/2006/table">
            <a:tbl>
              <a:tblPr>
                <a:noFill/>
                <a:tableStyleId>{4BB7BE2A-6021-4891-8B41-73AFF929BD37}</a:tableStyleId>
              </a:tblPr>
              <a:tblGrid>
                <a:gridCol w="1809750"/>
                <a:gridCol w="1809750"/>
                <a:gridCol w="1809750"/>
                <a:gridCol w="1809750"/>
              </a:tblGrid>
              <a:tr h="393325">
                <a:tc>
                  <a:txBody>
                    <a:bodyPr/>
                    <a:lstStyle/>
                    <a:p>
                      <a:pPr indent="0" lvl="0" marL="0" rtl="0" algn="ctr">
                        <a:spcBef>
                          <a:spcPts val="0"/>
                        </a:spcBef>
                        <a:spcAft>
                          <a:spcPts val="0"/>
                        </a:spcAft>
                        <a:buNone/>
                      </a:pPr>
                      <a:r>
                        <a:rPr b="1" lang="en">
                          <a:solidFill>
                            <a:schemeClr val="accent2"/>
                          </a:solidFill>
                          <a:latin typeface="Source Sans Pro"/>
                          <a:ea typeface="Source Sans Pro"/>
                          <a:cs typeface="Source Sans Pro"/>
                          <a:sym typeface="Source Sans Pro"/>
                        </a:rPr>
                        <a:t>Sheet name</a:t>
                      </a:r>
                      <a:endParaRPr b="1">
                        <a:solidFill>
                          <a:schemeClr val="accent2"/>
                        </a:solidFill>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2"/>
                          </a:solidFill>
                          <a:latin typeface="Source Sans Pro"/>
                          <a:ea typeface="Source Sans Pro"/>
                          <a:cs typeface="Source Sans Pro"/>
                          <a:sym typeface="Source Sans Pro"/>
                        </a:rPr>
                        <a:t># of rows</a:t>
                      </a:r>
                      <a:endParaRPr b="1">
                        <a:solidFill>
                          <a:schemeClr val="accent2"/>
                        </a:solidFill>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2"/>
                          </a:solidFill>
                          <a:latin typeface="Source Sans Pro"/>
                          <a:ea typeface="Source Sans Pro"/>
                          <a:cs typeface="Source Sans Pro"/>
                          <a:sym typeface="Source Sans Pro"/>
                        </a:rPr>
                        <a:t># of columns</a:t>
                      </a:r>
                      <a:endParaRPr b="1">
                        <a:solidFill>
                          <a:schemeClr val="accent2"/>
                        </a:solidFill>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2"/>
                          </a:solidFill>
                          <a:latin typeface="Source Sans Pro"/>
                          <a:ea typeface="Source Sans Pro"/>
                          <a:cs typeface="Source Sans Pro"/>
                          <a:sym typeface="Source Sans Pro"/>
                        </a:rPr>
                        <a:t>Types of data</a:t>
                      </a:r>
                      <a:endParaRPr b="1">
                        <a:solidFill>
                          <a:schemeClr val="accent2"/>
                        </a:solidFill>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93325">
                <a:tc>
                  <a:txBody>
                    <a:bodyPr/>
                    <a:lstStyle/>
                    <a:p>
                      <a:pPr indent="0" lvl="0" marL="0" rtl="0" algn="l">
                        <a:spcBef>
                          <a:spcPts val="0"/>
                        </a:spcBef>
                        <a:spcAft>
                          <a:spcPts val="0"/>
                        </a:spcAft>
                        <a:buNone/>
                      </a:pPr>
                      <a:r>
                        <a:rPr b="1" lang="en">
                          <a:solidFill>
                            <a:schemeClr val="accent2"/>
                          </a:solidFill>
                          <a:latin typeface="Source Sans Pro"/>
                          <a:ea typeface="Source Sans Pro"/>
                          <a:cs typeface="Source Sans Pro"/>
                          <a:sym typeface="Source Sans Pro"/>
                        </a:rPr>
                        <a:t>Trips </a:t>
                      </a:r>
                      <a:endParaRPr b="1">
                        <a:solidFill>
                          <a:schemeClr val="accent2"/>
                        </a:solidFill>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Source Sans Pro"/>
                          <a:ea typeface="Source Sans Pro"/>
                          <a:cs typeface="Source Sans Pro"/>
                          <a:sym typeface="Source Sans Pro"/>
                        </a:rPr>
                        <a:t>1000</a:t>
                      </a:r>
                      <a:endParaRPr>
                        <a:solidFill>
                          <a:schemeClr val="lt2"/>
                        </a:solidFill>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Source Sans Pro"/>
                          <a:ea typeface="Source Sans Pro"/>
                          <a:cs typeface="Source Sans Pro"/>
                          <a:sym typeface="Source Sans Pro"/>
                        </a:rPr>
                        <a:t>10</a:t>
                      </a:r>
                      <a:endParaRPr>
                        <a:solidFill>
                          <a:schemeClr val="lt2"/>
                        </a:solidFill>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rowSpan="4">
                  <a:txBody>
                    <a:bodyPr/>
                    <a:lstStyle/>
                    <a:p>
                      <a:pPr indent="-317500" lvl="0" marL="457200" rtl="0" algn="l">
                        <a:spcBef>
                          <a:spcPts val="0"/>
                        </a:spcBef>
                        <a:spcAft>
                          <a:spcPts val="0"/>
                        </a:spcAft>
                        <a:buClr>
                          <a:schemeClr val="lt2"/>
                        </a:buClr>
                        <a:buSzPts val="1400"/>
                        <a:buFont typeface="Source Sans Pro"/>
                        <a:buChar char="●"/>
                      </a:pPr>
                      <a:r>
                        <a:rPr lang="en">
                          <a:solidFill>
                            <a:schemeClr val="lt2"/>
                          </a:solidFill>
                          <a:latin typeface="Source Sans Pro"/>
                          <a:ea typeface="Source Sans Pro"/>
                          <a:cs typeface="Source Sans Pro"/>
                          <a:sym typeface="Source Sans Pro"/>
                        </a:rPr>
                        <a:t>Numeric</a:t>
                      </a:r>
                      <a:endParaRPr>
                        <a:solidFill>
                          <a:schemeClr val="lt2"/>
                        </a:solidFill>
                        <a:latin typeface="Source Sans Pro"/>
                        <a:ea typeface="Source Sans Pro"/>
                        <a:cs typeface="Source Sans Pro"/>
                        <a:sym typeface="Source Sans Pro"/>
                      </a:endParaRPr>
                    </a:p>
                    <a:p>
                      <a:pPr indent="-317500" lvl="0" marL="457200" rtl="0" algn="l">
                        <a:spcBef>
                          <a:spcPts val="0"/>
                        </a:spcBef>
                        <a:spcAft>
                          <a:spcPts val="0"/>
                        </a:spcAft>
                        <a:buClr>
                          <a:schemeClr val="lt2"/>
                        </a:buClr>
                        <a:buSzPts val="1400"/>
                        <a:buFont typeface="Source Sans Pro"/>
                        <a:buChar char="●"/>
                      </a:pPr>
                      <a:r>
                        <a:rPr lang="en">
                          <a:solidFill>
                            <a:schemeClr val="lt2"/>
                          </a:solidFill>
                          <a:latin typeface="Source Sans Pro"/>
                          <a:ea typeface="Source Sans Pro"/>
                          <a:cs typeface="Source Sans Pro"/>
                          <a:sym typeface="Source Sans Pro"/>
                        </a:rPr>
                        <a:t>String</a:t>
                      </a:r>
                      <a:endParaRPr>
                        <a:solidFill>
                          <a:schemeClr val="lt2"/>
                        </a:solidFill>
                        <a:latin typeface="Source Sans Pro"/>
                        <a:ea typeface="Source Sans Pro"/>
                        <a:cs typeface="Source Sans Pro"/>
                        <a:sym typeface="Source Sans Pro"/>
                      </a:endParaRPr>
                    </a:p>
                    <a:p>
                      <a:pPr indent="-317500" lvl="0" marL="457200" rtl="0" algn="l">
                        <a:spcBef>
                          <a:spcPts val="0"/>
                        </a:spcBef>
                        <a:spcAft>
                          <a:spcPts val="0"/>
                        </a:spcAft>
                        <a:buClr>
                          <a:schemeClr val="lt2"/>
                        </a:buClr>
                        <a:buSzPts val="1400"/>
                        <a:buFont typeface="Source Sans Pro"/>
                        <a:buChar char="●"/>
                      </a:pPr>
                      <a:r>
                        <a:rPr lang="en">
                          <a:solidFill>
                            <a:schemeClr val="lt2"/>
                          </a:solidFill>
                          <a:latin typeface="Source Sans Pro"/>
                          <a:ea typeface="Source Sans Pro"/>
                          <a:cs typeface="Source Sans Pro"/>
                          <a:sym typeface="Source Sans Pro"/>
                        </a:rPr>
                        <a:t>Date and time</a:t>
                      </a:r>
                      <a:endParaRPr>
                        <a:solidFill>
                          <a:schemeClr val="lt2"/>
                        </a:solidFill>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93325">
                <a:tc>
                  <a:txBody>
                    <a:bodyPr/>
                    <a:lstStyle/>
                    <a:p>
                      <a:pPr indent="0" lvl="0" marL="0" rtl="0" algn="l">
                        <a:spcBef>
                          <a:spcPts val="0"/>
                        </a:spcBef>
                        <a:spcAft>
                          <a:spcPts val="0"/>
                        </a:spcAft>
                        <a:buNone/>
                      </a:pPr>
                      <a:r>
                        <a:rPr b="1" lang="en">
                          <a:solidFill>
                            <a:schemeClr val="accent2"/>
                          </a:solidFill>
                          <a:latin typeface="Source Sans Pro"/>
                          <a:ea typeface="Source Sans Pro"/>
                          <a:cs typeface="Source Sans Pro"/>
                          <a:sym typeface="Source Sans Pro"/>
                        </a:rPr>
                        <a:t>Customers</a:t>
                      </a:r>
                      <a:endParaRPr b="1">
                        <a:solidFill>
                          <a:schemeClr val="accent2"/>
                        </a:solidFill>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Source Sans Pro"/>
                          <a:ea typeface="Source Sans Pro"/>
                          <a:cs typeface="Source Sans Pro"/>
                          <a:sym typeface="Source Sans Pro"/>
                        </a:rPr>
                        <a:t>200</a:t>
                      </a:r>
                      <a:endParaRPr>
                        <a:solidFill>
                          <a:schemeClr val="lt2"/>
                        </a:solidFill>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Source Sans Pro"/>
                          <a:ea typeface="Source Sans Pro"/>
                          <a:cs typeface="Source Sans Pro"/>
                          <a:sym typeface="Source Sans Pro"/>
                        </a:rPr>
                        <a:t>6</a:t>
                      </a:r>
                      <a:endParaRPr>
                        <a:solidFill>
                          <a:schemeClr val="lt2"/>
                        </a:solidFill>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vMerge="1"/>
              </a:tr>
              <a:tr h="393325">
                <a:tc>
                  <a:txBody>
                    <a:bodyPr/>
                    <a:lstStyle/>
                    <a:p>
                      <a:pPr indent="0" lvl="0" marL="0" rtl="0" algn="l">
                        <a:spcBef>
                          <a:spcPts val="0"/>
                        </a:spcBef>
                        <a:spcAft>
                          <a:spcPts val="0"/>
                        </a:spcAft>
                        <a:buNone/>
                      </a:pPr>
                      <a:r>
                        <a:rPr b="1" lang="en">
                          <a:solidFill>
                            <a:schemeClr val="accent2"/>
                          </a:solidFill>
                          <a:latin typeface="Source Sans Pro"/>
                          <a:ea typeface="Source Sans Pro"/>
                          <a:cs typeface="Source Sans Pro"/>
                          <a:sym typeface="Source Sans Pro"/>
                        </a:rPr>
                        <a:t>Drivers</a:t>
                      </a:r>
                      <a:endParaRPr b="1">
                        <a:solidFill>
                          <a:schemeClr val="accent2"/>
                        </a:solidFill>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Source Sans Pro"/>
                          <a:ea typeface="Source Sans Pro"/>
                          <a:cs typeface="Source Sans Pro"/>
                          <a:sym typeface="Source Sans Pro"/>
                        </a:rPr>
                        <a:t>100</a:t>
                      </a:r>
                      <a:endParaRPr>
                        <a:solidFill>
                          <a:schemeClr val="lt2"/>
                        </a:solidFill>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Source Sans Pro"/>
                          <a:ea typeface="Source Sans Pro"/>
                          <a:cs typeface="Source Sans Pro"/>
                          <a:sym typeface="Source Sans Pro"/>
                        </a:rPr>
                        <a:t>6</a:t>
                      </a:r>
                      <a:endParaRPr>
                        <a:solidFill>
                          <a:schemeClr val="lt2"/>
                        </a:solidFill>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vMerge="1"/>
              </a:tr>
              <a:tr h="393325">
                <a:tc>
                  <a:txBody>
                    <a:bodyPr/>
                    <a:lstStyle/>
                    <a:p>
                      <a:pPr indent="0" lvl="0" marL="0" rtl="0" algn="l">
                        <a:spcBef>
                          <a:spcPts val="0"/>
                        </a:spcBef>
                        <a:spcAft>
                          <a:spcPts val="0"/>
                        </a:spcAft>
                        <a:buNone/>
                      </a:pPr>
                      <a:r>
                        <a:rPr b="1" lang="en">
                          <a:solidFill>
                            <a:schemeClr val="accent2"/>
                          </a:solidFill>
                          <a:latin typeface="Source Sans Pro"/>
                          <a:ea typeface="Source Sans Pro"/>
                          <a:cs typeface="Source Sans Pro"/>
                          <a:sym typeface="Source Sans Pro"/>
                        </a:rPr>
                        <a:t>Metro ridership</a:t>
                      </a:r>
                      <a:endParaRPr b="1">
                        <a:solidFill>
                          <a:schemeClr val="accent2"/>
                        </a:solidFill>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Source Sans Pro"/>
                          <a:ea typeface="Source Sans Pro"/>
                          <a:cs typeface="Source Sans Pro"/>
                          <a:sym typeface="Source Sans Pro"/>
                        </a:rPr>
                        <a:t>4053</a:t>
                      </a:r>
                      <a:endParaRPr>
                        <a:solidFill>
                          <a:schemeClr val="lt2"/>
                        </a:solidFill>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Source Sans Pro"/>
                          <a:ea typeface="Source Sans Pro"/>
                          <a:cs typeface="Source Sans Pro"/>
                          <a:sym typeface="Source Sans Pro"/>
                        </a:rPr>
                        <a:t>3</a:t>
                      </a:r>
                      <a:endParaRPr>
                        <a:solidFill>
                          <a:schemeClr val="lt2"/>
                        </a:solidFill>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vMerge="1"/>
              </a:tr>
              <a:tr h="605125">
                <a:tc>
                  <a:txBody>
                    <a:bodyPr/>
                    <a:lstStyle/>
                    <a:p>
                      <a:pPr indent="0" lvl="0" marL="0" rtl="0" algn="l">
                        <a:spcBef>
                          <a:spcPts val="0"/>
                        </a:spcBef>
                        <a:spcAft>
                          <a:spcPts val="0"/>
                        </a:spcAft>
                        <a:buNone/>
                      </a:pPr>
                      <a:r>
                        <a:rPr b="1" lang="en">
                          <a:solidFill>
                            <a:schemeClr val="accent2"/>
                          </a:solidFill>
                          <a:latin typeface="Source Sans Pro"/>
                          <a:ea typeface="Source Sans Pro"/>
                          <a:cs typeface="Source Sans Pro"/>
                          <a:sym typeface="Source Sans Pro"/>
                        </a:rPr>
                        <a:t>Fuel prices</a:t>
                      </a:r>
                      <a:endParaRPr b="1">
                        <a:solidFill>
                          <a:schemeClr val="accent2"/>
                        </a:solidFill>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Source Sans Pro"/>
                          <a:ea typeface="Source Sans Pro"/>
                          <a:cs typeface="Source Sans Pro"/>
                          <a:sym typeface="Source Sans Pro"/>
                        </a:rPr>
                        <a:t>20</a:t>
                      </a:r>
                      <a:endParaRPr>
                        <a:solidFill>
                          <a:schemeClr val="lt2"/>
                        </a:solidFill>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Source Sans Pro"/>
                          <a:ea typeface="Source Sans Pro"/>
                          <a:cs typeface="Source Sans Pro"/>
                          <a:sym typeface="Source Sans Pro"/>
                        </a:rPr>
                        <a:t>4</a:t>
                      </a:r>
                      <a:endParaRPr>
                        <a:solidFill>
                          <a:schemeClr val="lt2"/>
                        </a:solidFill>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317500" lvl="0" marL="457200" rtl="0" algn="l">
                        <a:spcBef>
                          <a:spcPts val="0"/>
                        </a:spcBef>
                        <a:spcAft>
                          <a:spcPts val="0"/>
                        </a:spcAft>
                        <a:buClr>
                          <a:schemeClr val="lt2"/>
                        </a:buClr>
                        <a:buSzPts val="1400"/>
                        <a:buFont typeface="Source Sans Pro"/>
                        <a:buChar char="●"/>
                      </a:pPr>
                      <a:r>
                        <a:rPr lang="en">
                          <a:solidFill>
                            <a:schemeClr val="lt2"/>
                          </a:solidFill>
                          <a:latin typeface="Source Sans Pro"/>
                          <a:ea typeface="Source Sans Pro"/>
                          <a:cs typeface="Source Sans Pro"/>
                          <a:sym typeface="Source Sans Pro"/>
                        </a:rPr>
                        <a:t>Numeric</a:t>
                      </a:r>
                      <a:endParaRPr>
                        <a:solidFill>
                          <a:schemeClr val="lt2"/>
                        </a:solidFill>
                        <a:latin typeface="Source Sans Pro"/>
                        <a:ea typeface="Source Sans Pro"/>
                        <a:cs typeface="Source Sans Pro"/>
                        <a:sym typeface="Source Sans Pro"/>
                      </a:endParaRPr>
                    </a:p>
                    <a:p>
                      <a:pPr indent="-317500" lvl="0" marL="457200" rtl="0" algn="l">
                        <a:spcBef>
                          <a:spcPts val="0"/>
                        </a:spcBef>
                        <a:spcAft>
                          <a:spcPts val="0"/>
                        </a:spcAft>
                        <a:buClr>
                          <a:schemeClr val="lt2"/>
                        </a:buClr>
                        <a:buSzPts val="1400"/>
                        <a:buFont typeface="Source Sans Pro"/>
                        <a:buChar char="●"/>
                      </a:pPr>
                      <a:r>
                        <a:rPr lang="en">
                          <a:solidFill>
                            <a:schemeClr val="lt2"/>
                          </a:solidFill>
                          <a:latin typeface="Source Sans Pro"/>
                          <a:ea typeface="Source Sans Pro"/>
                          <a:cs typeface="Source Sans Pro"/>
                          <a:sym typeface="Source Sans Pro"/>
                        </a:rPr>
                        <a:t>Date and time</a:t>
                      </a:r>
                      <a:endParaRPr>
                        <a:solidFill>
                          <a:schemeClr val="lt2"/>
                        </a:solidFill>
                        <a:latin typeface="Source Sans Pro"/>
                        <a:ea typeface="Source Sans Pro"/>
                        <a:cs typeface="Source Sans Pro"/>
                        <a:sym typeface="Source Sans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pic>
        <p:nvPicPr>
          <p:cNvPr id="95" name="Google Shape;95;p17" title="WhatsApp Image 2025-12-05 at 14.30.59_a123f8c0.jpg"/>
          <p:cNvPicPr preferRelativeResize="0"/>
          <p:nvPr/>
        </p:nvPicPr>
        <p:blipFill>
          <a:blip r:embed="rId4">
            <a:alphaModFix/>
          </a:blip>
          <a:stretch>
            <a:fillRect/>
          </a:stretch>
        </p:blipFill>
        <p:spPr>
          <a:xfrm>
            <a:off x="6630750" y="86725"/>
            <a:ext cx="2397900" cy="1342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Project Methodology</a:t>
            </a:r>
            <a:endParaRPr>
              <a:solidFill>
                <a:schemeClr val="accent2"/>
              </a:solidFill>
            </a:endParaRPr>
          </a:p>
        </p:txBody>
      </p:sp>
      <p:sp>
        <p:nvSpPr>
          <p:cNvPr id="101" name="Google Shape;101;p18"/>
          <p:cNvSpPr txBox="1"/>
          <p:nvPr>
            <p:ph idx="1" type="body"/>
          </p:nvPr>
        </p:nvSpPr>
        <p:spPr>
          <a:xfrm>
            <a:off x="311700" y="1008375"/>
            <a:ext cx="8520600" cy="7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3"/>
                </a:solidFill>
              </a:rPr>
              <a:t>Dataset before pre-processing | Excel</a:t>
            </a:r>
            <a:endParaRPr sz="2200"/>
          </a:p>
          <a:p>
            <a:pPr indent="0" lvl="0" marL="0" rtl="0" algn="l">
              <a:spcBef>
                <a:spcPts val="1200"/>
              </a:spcBef>
              <a:spcAft>
                <a:spcPts val="1200"/>
              </a:spcAft>
              <a:buNone/>
            </a:pPr>
            <a:r>
              <a:t/>
            </a:r>
            <a:endParaRPr sz="2200"/>
          </a:p>
        </p:txBody>
      </p:sp>
      <p:pic>
        <p:nvPicPr>
          <p:cNvPr id="102" name="Google Shape;102;p18" title="Logo_Excel.jpg"/>
          <p:cNvPicPr preferRelativeResize="0"/>
          <p:nvPr/>
        </p:nvPicPr>
        <p:blipFill>
          <a:blip r:embed="rId3">
            <a:alphaModFix/>
          </a:blip>
          <a:stretch>
            <a:fillRect/>
          </a:stretch>
        </p:blipFill>
        <p:spPr>
          <a:xfrm>
            <a:off x="7850125" y="3854175"/>
            <a:ext cx="1200274" cy="1200274"/>
          </a:xfrm>
          <a:prstGeom prst="rect">
            <a:avLst/>
          </a:prstGeom>
          <a:noFill/>
          <a:ln>
            <a:noFill/>
          </a:ln>
        </p:spPr>
      </p:pic>
      <p:pic>
        <p:nvPicPr>
          <p:cNvPr id="103" name="Google Shape;103;p18" title="WhatsApp Image 2025-12-05 at 14.30.59_a123f8c0.jpg"/>
          <p:cNvPicPr preferRelativeResize="0"/>
          <p:nvPr/>
        </p:nvPicPr>
        <p:blipFill>
          <a:blip r:embed="rId4">
            <a:alphaModFix/>
          </a:blip>
          <a:stretch>
            <a:fillRect/>
          </a:stretch>
        </p:blipFill>
        <p:spPr>
          <a:xfrm>
            <a:off x="7074150" y="132675"/>
            <a:ext cx="1976250" cy="1106700"/>
          </a:xfrm>
          <a:prstGeom prst="rect">
            <a:avLst/>
          </a:prstGeom>
          <a:noFill/>
          <a:ln>
            <a:noFill/>
          </a:ln>
        </p:spPr>
      </p:pic>
      <p:pic>
        <p:nvPicPr>
          <p:cNvPr id="104" name="Google Shape;104;p18" title="WhatsApp Image 2025-12-05 at 15.37.18_c8e6fdc6.jpg"/>
          <p:cNvPicPr preferRelativeResize="0"/>
          <p:nvPr/>
        </p:nvPicPr>
        <p:blipFill>
          <a:blip r:embed="rId5">
            <a:alphaModFix/>
          </a:blip>
          <a:stretch>
            <a:fillRect/>
          </a:stretch>
        </p:blipFill>
        <p:spPr>
          <a:xfrm>
            <a:off x="383175" y="1826150"/>
            <a:ext cx="6940392" cy="3105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Project Methodology - Cont’d</a:t>
            </a:r>
            <a:endParaRPr>
              <a:solidFill>
                <a:schemeClr val="accent2"/>
              </a:solidFill>
            </a:endParaRPr>
          </a:p>
        </p:txBody>
      </p:sp>
      <p:sp>
        <p:nvSpPr>
          <p:cNvPr id="110" name="Google Shape;110;p19"/>
          <p:cNvSpPr txBox="1"/>
          <p:nvPr>
            <p:ph idx="1" type="body"/>
          </p:nvPr>
        </p:nvSpPr>
        <p:spPr>
          <a:xfrm>
            <a:off x="311700" y="1008375"/>
            <a:ext cx="8520600" cy="7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3"/>
                </a:solidFill>
              </a:rPr>
              <a:t>Dataset after pre-processing | Excel</a:t>
            </a:r>
            <a:endParaRPr sz="2200"/>
          </a:p>
          <a:p>
            <a:pPr indent="0" lvl="0" marL="0" rtl="0" algn="l">
              <a:spcBef>
                <a:spcPts val="1200"/>
              </a:spcBef>
              <a:spcAft>
                <a:spcPts val="1200"/>
              </a:spcAft>
              <a:buNone/>
            </a:pPr>
            <a:r>
              <a:t/>
            </a:r>
            <a:endParaRPr sz="2200"/>
          </a:p>
        </p:txBody>
      </p:sp>
      <p:pic>
        <p:nvPicPr>
          <p:cNvPr id="111" name="Google Shape;111;p19" title="Logo_Excel.jpg"/>
          <p:cNvPicPr preferRelativeResize="0"/>
          <p:nvPr/>
        </p:nvPicPr>
        <p:blipFill>
          <a:blip r:embed="rId3">
            <a:alphaModFix/>
          </a:blip>
          <a:stretch>
            <a:fillRect/>
          </a:stretch>
        </p:blipFill>
        <p:spPr>
          <a:xfrm>
            <a:off x="7850125" y="3854175"/>
            <a:ext cx="1200274" cy="1200274"/>
          </a:xfrm>
          <a:prstGeom prst="rect">
            <a:avLst/>
          </a:prstGeom>
          <a:noFill/>
          <a:ln>
            <a:noFill/>
          </a:ln>
        </p:spPr>
      </p:pic>
      <p:pic>
        <p:nvPicPr>
          <p:cNvPr id="112" name="Google Shape;112;p19" title="WhatsApp Image 2025-12-05 at 14.30.59_a123f8c0.jpg"/>
          <p:cNvPicPr preferRelativeResize="0"/>
          <p:nvPr/>
        </p:nvPicPr>
        <p:blipFill>
          <a:blip r:embed="rId4">
            <a:alphaModFix/>
          </a:blip>
          <a:stretch>
            <a:fillRect/>
          </a:stretch>
        </p:blipFill>
        <p:spPr>
          <a:xfrm>
            <a:off x="7074150" y="132675"/>
            <a:ext cx="1976250" cy="1106700"/>
          </a:xfrm>
          <a:prstGeom prst="rect">
            <a:avLst/>
          </a:prstGeom>
          <a:noFill/>
          <a:ln>
            <a:noFill/>
          </a:ln>
        </p:spPr>
      </p:pic>
      <p:pic>
        <p:nvPicPr>
          <p:cNvPr id="113" name="Google Shape;113;p19" title="WhatsApp Image 2025-12-05 at 15.32.44_d396db0c.jpg"/>
          <p:cNvPicPr preferRelativeResize="0"/>
          <p:nvPr/>
        </p:nvPicPr>
        <p:blipFill>
          <a:blip r:embed="rId5">
            <a:alphaModFix/>
          </a:blip>
          <a:stretch>
            <a:fillRect/>
          </a:stretch>
        </p:blipFill>
        <p:spPr>
          <a:xfrm>
            <a:off x="451700" y="1517900"/>
            <a:ext cx="6977176" cy="3536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Project Methodology - Cont’d</a:t>
            </a:r>
            <a:endParaRPr>
              <a:solidFill>
                <a:schemeClr val="accent2"/>
              </a:solidFill>
            </a:endParaRPr>
          </a:p>
        </p:txBody>
      </p:sp>
      <p:sp>
        <p:nvSpPr>
          <p:cNvPr id="119" name="Google Shape;119;p20"/>
          <p:cNvSpPr txBox="1"/>
          <p:nvPr>
            <p:ph idx="1" type="body"/>
          </p:nvPr>
        </p:nvSpPr>
        <p:spPr>
          <a:xfrm>
            <a:off x="311700" y="1008375"/>
            <a:ext cx="8520600" cy="7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3"/>
                </a:solidFill>
              </a:rPr>
              <a:t>Data modelling | Excel</a:t>
            </a:r>
            <a:endParaRPr sz="2200"/>
          </a:p>
          <a:p>
            <a:pPr indent="0" lvl="0" marL="0" rtl="0" algn="l">
              <a:spcBef>
                <a:spcPts val="1200"/>
              </a:spcBef>
              <a:spcAft>
                <a:spcPts val="1200"/>
              </a:spcAft>
              <a:buNone/>
            </a:pPr>
            <a:r>
              <a:t/>
            </a:r>
            <a:endParaRPr sz="2200"/>
          </a:p>
        </p:txBody>
      </p:sp>
      <p:pic>
        <p:nvPicPr>
          <p:cNvPr id="120" name="Google Shape;120;p20" title="Logo_Excel.jpg"/>
          <p:cNvPicPr preferRelativeResize="0"/>
          <p:nvPr/>
        </p:nvPicPr>
        <p:blipFill>
          <a:blip r:embed="rId3">
            <a:alphaModFix/>
          </a:blip>
          <a:stretch>
            <a:fillRect/>
          </a:stretch>
        </p:blipFill>
        <p:spPr>
          <a:xfrm>
            <a:off x="7850125" y="3854175"/>
            <a:ext cx="1200274" cy="1200274"/>
          </a:xfrm>
          <a:prstGeom prst="rect">
            <a:avLst/>
          </a:prstGeom>
          <a:noFill/>
          <a:ln>
            <a:noFill/>
          </a:ln>
        </p:spPr>
      </p:pic>
      <p:pic>
        <p:nvPicPr>
          <p:cNvPr id="121" name="Google Shape;121;p20" title="WhatsApp Image 2025-12-05 at 14.30.59_a123f8c0.jpg"/>
          <p:cNvPicPr preferRelativeResize="0"/>
          <p:nvPr/>
        </p:nvPicPr>
        <p:blipFill>
          <a:blip r:embed="rId4">
            <a:alphaModFix/>
          </a:blip>
          <a:stretch>
            <a:fillRect/>
          </a:stretch>
        </p:blipFill>
        <p:spPr>
          <a:xfrm>
            <a:off x="7074150" y="132675"/>
            <a:ext cx="1976250" cy="1106700"/>
          </a:xfrm>
          <a:prstGeom prst="rect">
            <a:avLst/>
          </a:prstGeom>
          <a:noFill/>
          <a:ln>
            <a:noFill/>
          </a:ln>
        </p:spPr>
      </p:pic>
      <p:pic>
        <p:nvPicPr>
          <p:cNvPr id="122" name="Google Shape;122;p20" title="WhatsApp Image 2025-12-05 at 14.21.12_cf729ba3.jpg"/>
          <p:cNvPicPr preferRelativeResize="0"/>
          <p:nvPr/>
        </p:nvPicPr>
        <p:blipFill>
          <a:blip r:embed="rId5">
            <a:alphaModFix/>
          </a:blip>
          <a:stretch>
            <a:fillRect/>
          </a:stretch>
        </p:blipFill>
        <p:spPr>
          <a:xfrm>
            <a:off x="1614375" y="1630550"/>
            <a:ext cx="5771147" cy="3105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Project Methodology - Cont’d</a:t>
            </a:r>
            <a:endParaRPr>
              <a:solidFill>
                <a:schemeClr val="accent2"/>
              </a:solidFill>
            </a:endParaRPr>
          </a:p>
        </p:txBody>
      </p:sp>
      <p:sp>
        <p:nvSpPr>
          <p:cNvPr id="128" name="Google Shape;128;p21"/>
          <p:cNvSpPr txBox="1"/>
          <p:nvPr>
            <p:ph idx="1" type="body"/>
          </p:nvPr>
        </p:nvSpPr>
        <p:spPr>
          <a:xfrm>
            <a:off x="311700" y="1008375"/>
            <a:ext cx="8520600" cy="7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3"/>
                </a:solidFill>
              </a:rPr>
              <a:t>Data modelling | Excel</a:t>
            </a:r>
            <a:endParaRPr sz="2200"/>
          </a:p>
          <a:p>
            <a:pPr indent="0" lvl="0" marL="0" rtl="0" algn="l">
              <a:spcBef>
                <a:spcPts val="1200"/>
              </a:spcBef>
              <a:spcAft>
                <a:spcPts val="1200"/>
              </a:spcAft>
              <a:buNone/>
            </a:pPr>
            <a:r>
              <a:t/>
            </a:r>
            <a:endParaRPr sz="2200"/>
          </a:p>
        </p:txBody>
      </p:sp>
      <p:pic>
        <p:nvPicPr>
          <p:cNvPr id="129" name="Google Shape;129;p21" title="Logo_Excel.jpg"/>
          <p:cNvPicPr preferRelativeResize="0"/>
          <p:nvPr/>
        </p:nvPicPr>
        <p:blipFill>
          <a:blip r:embed="rId3">
            <a:alphaModFix/>
          </a:blip>
          <a:stretch>
            <a:fillRect/>
          </a:stretch>
        </p:blipFill>
        <p:spPr>
          <a:xfrm>
            <a:off x="7850125" y="3854175"/>
            <a:ext cx="1200274" cy="1200274"/>
          </a:xfrm>
          <a:prstGeom prst="rect">
            <a:avLst/>
          </a:prstGeom>
          <a:noFill/>
          <a:ln>
            <a:noFill/>
          </a:ln>
        </p:spPr>
      </p:pic>
      <p:pic>
        <p:nvPicPr>
          <p:cNvPr id="130" name="Google Shape;130;p21" title="WhatsApp Image 2025-12-05 at 14.30.59_a123f8c0.jpg"/>
          <p:cNvPicPr preferRelativeResize="0"/>
          <p:nvPr/>
        </p:nvPicPr>
        <p:blipFill>
          <a:blip r:embed="rId4">
            <a:alphaModFix/>
          </a:blip>
          <a:stretch>
            <a:fillRect/>
          </a:stretch>
        </p:blipFill>
        <p:spPr>
          <a:xfrm>
            <a:off x="7074150" y="132675"/>
            <a:ext cx="1976250" cy="1106700"/>
          </a:xfrm>
          <a:prstGeom prst="rect">
            <a:avLst/>
          </a:prstGeom>
          <a:noFill/>
          <a:ln>
            <a:noFill/>
          </a:ln>
        </p:spPr>
      </p:pic>
      <p:pic>
        <p:nvPicPr>
          <p:cNvPr id="131" name="Google Shape;131;p21" title="WhatsApp Image 2025-12-05 at 14.21.12_cf729ba3.jpg"/>
          <p:cNvPicPr preferRelativeResize="0"/>
          <p:nvPr/>
        </p:nvPicPr>
        <p:blipFill>
          <a:blip r:embed="rId5">
            <a:alphaModFix/>
          </a:blip>
          <a:stretch>
            <a:fillRect/>
          </a:stretch>
        </p:blipFill>
        <p:spPr>
          <a:xfrm>
            <a:off x="1614375" y="1630550"/>
            <a:ext cx="5771147" cy="3105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